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68"/>
  </p:notesMasterIdLst>
  <p:handoutMasterIdLst>
    <p:handoutMasterId r:id="rId69"/>
  </p:handoutMasterIdLst>
  <p:sldIdLst>
    <p:sldId id="536" r:id="rId2"/>
    <p:sldId id="435" r:id="rId3"/>
    <p:sldId id="438" r:id="rId4"/>
    <p:sldId id="380" r:id="rId5"/>
    <p:sldId id="384" r:id="rId6"/>
    <p:sldId id="481" r:id="rId7"/>
    <p:sldId id="379" r:id="rId8"/>
    <p:sldId id="259" r:id="rId9"/>
    <p:sldId id="422" r:id="rId10"/>
    <p:sldId id="533" r:id="rId11"/>
    <p:sldId id="487" r:id="rId12"/>
    <p:sldId id="513" r:id="rId13"/>
    <p:sldId id="340" r:id="rId14"/>
    <p:sldId id="488" r:id="rId15"/>
    <p:sldId id="485" r:id="rId16"/>
    <p:sldId id="395" r:id="rId17"/>
    <p:sldId id="399" r:id="rId18"/>
    <p:sldId id="514" r:id="rId19"/>
    <p:sldId id="526" r:id="rId20"/>
    <p:sldId id="537" r:id="rId21"/>
    <p:sldId id="392" r:id="rId22"/>
    <p:sldId id="417" r:id="rId23"/>
    <p:sldId id="524" r:id="rId24"/>
    <p:sldId id="523" r:id="rId25"/>
    <p:sldId id="516" r:id="rId26"/>
    <p:sldId id="538" r:id="rId27"/>
    <p:sldId id="522" r:id="rId28"/>
    <p:sldId id="539" r:id="rId29"/>
    <p:sldId id="511" r:id="rId30"/>
    <p:sldId id="527" r:id="rId31"/>
    <p:sldId id="540" r:id="rId32"/>
    <p:sldId id="521" r:id="rId33"/>
    <p:sldId id="525" r:id="rId34"/>
    <p:sldId id="432" r:id="rId35"/>
    <p:sldId id="519" r:id="rId36"/>
    <p:sldId id="517" r:id="rId37"/>
    <p:sldId id="520" r:id="rId38"/>
    <p:sldId id="541" r:id="rId39"/>
    <p:sldId id="445" r:id="rId40"/>
    <p:sldId id="446" r:id="rId41"/>
    <p:sldId id="542" r:id="rId42"/>
    <p:sldId id="528" r:id="rId43"/>
    <p:sldId id="535" r:id="rId44"/>
    <p:sldId id="452" r:id="rId45"/>
    <p:sldId id="453" r:id="rId46"/>
    <p:sldId id="454" r:id="rId47"/>
    <p:sldId id="455" r:id="rId48"/>
    <p:sldId id="456" r:id="rId49"/>
    <p:sldId id="530" r:id="rId50"/>
    <p:sldId id="458" r:id="rId51"/>
    <p:sldId id="489" r:id="rId52"/>
    <p:sldId id="498" r:id="rId53"/>
    <p:sldId id="497" r:id="rId54"/>
    <p:sldId id="496" r:id="rId55"/>
    <p:sldId id="532" r:id="rId56"/>
    <p:sldId id="495" r:id="rId57"/>
    <p:sldId id="493" r:id="rId58"/>
    <p:sldId id="545" r:id="rId59"/>
    <p:sldId id="492" r:id="rId60"/>
    <p:sldId id="543" r:id="rId61"/>
    <p:sldId id="544" r:id="rId62"/>
    <p:sldId id="499" r:id="rId63"/>
    <p:sldId id="531" r:id="rId64"/>
    <p:sldId id="477" r:id="rId65"/>
    <p:sldId id="546" r:id="rId66"/>
    <p:sldId id="291" r:id="rId67"/>
  </p:sldIdLst>
  <p:sldSz cx="9144000" cy="5143500" type="screen16x9"/>
  <p:notesSz cx="6858000" cy="9144000"/>
  <p:embeddedFontLst>
    <p:embeddedFont>
      <p:font typeface="仿宋" panose="02010609060101010101" pitchFamily="49" charset="-122"/>
      <p:regular r:id="rId70"/>
    </p:embeddedFont>
    <p:embeddedFont>
      <p:font typeface="黑体" panose="02010609060101010101" pitchFamily="49" charset="-122"/>
      <p:regular r:id="rId71"/>
    </p:embeddedFont>
    <p:embeddedFont>
      <p:font typeface="Calibri" panose="020F0502020204030204" pitchFamily="34" charset="0"/>
      <p:regular r:id="rId72"/>
      <p:bold r:id="rId73"/>
      <p:italic r:id="rId74"/>
      <p:boldItalic r:id="rId75"/>
    </p:embeddedFont>
    <p:embeddedFont>
      <p:font typeface="仿宋_GB2312" panose="02010600030101010101" charset="-122"/>
      <p:regular r:id="rId76"/>
    </p:embeddedFont>
    <p:embeddedFont>
      <p:font typeface="Impact" panose="020B0806030902050204" pitchFamily="34" charset="0"/>
      <p:regular r:id="rId77"/>
    </p:embeddedFont>
    <p:embeddedFont>
      <p:font typeface="Tahoma" panose="020B0604030504040204" pitchFamily="34" charset="0"/>
      <p:regular r:id="rId78"/>
      <p:bold r:id="rId79"/>
    </p:embeddedFont>
    <p:embeddedFont>
      <p:font typeface="楷体_GB2312" panose="02010600030101010101" charset="-122"/>
      <p:regular r:id="rId80"/>
    </p:embeddedFont>
    <p:embeddedFont>
      <p:font typeface="楷体" panose="02010609060101010101" pitchFamily="49" charset="-122"/>
      <p:regular r:id="rId81"/>
    </p:embeddedFont>
    <p:embeddedFont>
      <p:font typeface="微软雅黑" panose="020B0503020204020204" pitchFamily="34" charset="-122"/>
      <p:regular r:id="rId82"/>
      <p:bold r:id="rId83"/>
    </p:embeddedFont>
    <p:embeddedFont>
      <p:font typeface="汉语拼音" panose="000B0604020202020204" pitchFamily="34" charset="0"/>
      <p:regular r:id="rId84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5063" autoAdjust="0"/>
  </p:normalViewPr>
  <p:slideViewPr>
    <p:cSldViewPr>
      <p:cViewPr>
        <p:scale>
          <a:sx n="120" d="100"/>
          <a:sy n="120" d="100"/>
        </p:scale>
        <p:origin x="-1374" y="-498"/>
      </p:cViewPr>
      <p:guideLst>
        <p:guide orient="horz" pos="30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6" Type="http://schemas.openxmlformats.org/officeDocument/2006/relationships/font" Target="fonts/font7.fntdata"/><Relationship Id="rId84" Type="http://schemas.openxmlformats.org/officeDocument/2006/relationships/font" Target="fonts/font15.fntdata"/><Relationship Id="rId7" Type="http://schemas.openxmlformats.org/officeDocument/2006/relationships/slide" Target="slides/slide6.xml"/><Relationship Id="rId71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5.fntdata"/><Relationship Id="rId79" Type="http://schemas.openxmlformats.org/officeDocument/2006/relationships/font" Target="fonts/font10.fntdata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13.fntdata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77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3.fntdata"/><Relationship Id="rId80" Type="http://schemas.openxmlformats.org/officeDocument/2006/relationships/font" Target="fonts/font11.fntdata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1.fntdata"/><Relationship Id="rId75" Type="http://schemas.openxmlformats.org/officeDocument/2006/relationships/font" Target="fonts/font6.fntdata"/><Relationship Id="rId83" Type="http://schemas.openxmlformats.org/officeDocument/2006/relationships/font" Target="fonts/font14.fnt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4.fntdata"/><Relationship Id="rId78" Type="http://schemas.openxmlformats.org/officeDocument/2006/relationships/font" Target="fonts/font9.fntdata"/><Relationship Id="rId81" Type="http://schemas.openxmlformats.org/officeDocument/2006/relationships/font" Target="fonts/font12.fntdata"/><Relationship Id="rId86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B7EF5D5-76C1-45D3-A50E-554D9B906995}" type="datetimeFigureOut">
              <a:rPr lang="zh-CN" altLang="en-US"/>
              <a:pPr>
                <a:defRPr/>
              </a:pPr>
              <a:t>2022/8/10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39B948A-FB5B-4DF6-8817-E9F5033D77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4740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24CDB00-5E16-40FA-8BF0-82E5050B8113}" type="datetimeFigureOut">
              <a:rPr lang="zh-CN" altLang="en-US"/>
              <a:pPr>
                <a:defRPr/>
              </a:pPr>
              <a:t>2022/8/10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1870F80-8625-4B3D-A7B1-9C8B7D3A99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96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zh-CN" altLang="en-US" smtClean="0"/>
          </a:p>
        </p:txBody>
      </p:sp>
      <p:sp>
        <p:nvSpPr>
          <p:cNvPr id="716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08397557-BB53-4B08-AE8C-626D659FCD5B}" type="slidenum">
              <a:rPr lang="zh-CN" altLang="en-US" smtClean="0"/>
              <a:pPr/>
              <a:t>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727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509C41-9BBB-4432-98D5-E1A130953C40}" type="slidenum">
              <a:rPr lang="zh-CN" altLang="en-US" smtClean="0"/>
              <a:pPr/>
              <a:t>35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737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FDEAB2EE-8841-43C5-AA45-3D5D6AE4AA9F}" type="slidenum">
              <a:rPr lang="zh-CN" altLang="en-US" smtClean="0"/>
              <a:pPr/>
              <a:t>39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932797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243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6201380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002914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7336630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119718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788329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463502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3282648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4206794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3097186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735491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5162984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492476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8878503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650508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8219304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9744248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6688767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6367579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9616233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3318484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811231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2027683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2724078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08520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9218655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7799775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3085423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8503009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905483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1199658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1766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>
            <a:extLst>
              <a:ext uri="{FF2B5EF4-FFF2-40B4-BE49-F238E27FC236}"/>
            </a:extLst>
          </p:cNvPr>
          <p:cNvSpPr>
            <a:spLocks noChangeArrowheads="1"/>
          </p:cNvSpPr>
          <p:nvPr userDrawn="1"/>
        </p:nvSpPr>
        <p:spPr bwMode="auto">
          <a:xfrm>
            <a:off x="5580064" y="69850"/>
            <a:ext cx="219075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kumimoji="1" lang="en-US" altLang="zh-CN" sz="28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2 </a:t>
            </a:r>
            <a:r>
              <a:rPr kumimoji="1" lang="zh-CN" altLang="en-US" sz="24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济南的冬天</a:t>
            </a:r>
            <a:r>
              <a:rPr kumimoji="1" lang="en-US" altLang="zh-CN" sz="24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/</a:t>
            </a:r>
            <a:endParaRPr kumimoji="1" lang="en-US" altLang="zh-CN" sz="2400" b="1" dirty="0">
              <a:solidFill>
                <a:srgbClr val="A11111"/>
              </a:solidFill>
              <a:latin typeface="宋体" panose="02010600030101010101" pitchFamily="2" charset="-122"/>
            </a:endParaRPr>
          </a:p>
        </p:txBody>
      </p:sp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istrator\Desktop\2.jpg"/>
          <p:cNvPicPr>
            <a:picLocks noChangeAspect="1" noChangeArrowheads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2974"/>
            <a:ext cx="9144000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351" r:id="rId1"/>
    <p:sldLayoutId id="2147488352" r:id="rId2"/>
    <p:sldLayoutId id="2147488353" r:id="rId3"/>
    <p:sldLayoutId id="2147488354" r:id="rId4"/>
    <p:sldLayoutId id="2147488355" r:id="rId5"/>
    <p:sldLayoutId id="2147488356" r:id="rId6"/>
    <p:sldLayoutId id="2147488357" r:id="rId7"/>
    <p:sldLayoutId id="2147488383" r:id="rId8"/>
    <p:sldLayoutId id="2147488358" r:id="rId9"/>
    <p:sldLayoutId id="2147488359" r:id="rId10"/>
    <p:sldLayoutId id="2147488360" r:id="rId11"/>
    <p:sldLayoutId id="2147488361" r:id="rId12"/>
    <p:sldLayoutId id="2147488362" r:id="rId13"/>
    <p:sldLayoutId id="2147488363" r:id="rId14"/>
    <p:sldLayoutId id="2147488364" r:id="rId15"/>
    <p:sldLayoutId id="2147488365" r:id="rId16"/>
    <p:sldLayoutId id="2147488366" r:id="rId17"/>
    <p:sldLayoutId id="2147488367" r:id="rId18"/>
    <p:sldLayoutId id="2147488368" r:id="rId19"/>
    <p:sldLayoutId id="2147488369" r:id="rId20"/>
    <p:sldLayoutId id="2147488370" r:id="rId21"/>
    <p:sldLayoutId id="2147488371" r:id="rId22"/>
    <p:sldLayoutId id="2147488372" r:id="rId23"/>
    <p:sldLayoutId id="2147488373" r:id="rId24"/>
    <p:sldLayoutId id="2147488374" r:id="rId25"/>
    <p:sldLayoutId id="2147488375" r:id="rId26"/>
    <p:sldLayoutId id="2147488376" r:id="rId27"/>
    <p:sldLayoutId id="2147488377" r:id="rId28"/>
    <p:sldLayoutId id="2147488378" r:id="rId29"/>
    <p:sldLayoutId id="2147488379" r:id="rId30"/>
    <p:sldLayoutId id="2147488380" r:id="rId31"/>
    <p:sldLayoutId id="2147488381" r:id="rId32"/>
    <p:sldLayoutId id="2147488382" r:id="rId33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.png"/><Relationship Id="rId5" Type="http://schemas.openxmlformats.org/officeDocument/2006/relationships/slide" Target="slide34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黄的阳光斜射在山腰上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t="11250"/>
          <a:stretch/>
        </p:blipFill>
        <p:spPr bwMode="auto">
          <a:xfrm>
            <a:off x="357188" y="571500"/>
            <a:ext cx="40386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冬天景象1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571500"/>
            <a:ext cx="4398962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冬天的济南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51" b="25187"/>
          <a:stretch>
            <a:fillRect/>
          </a:stretch>
        </p:blipFill>
        <p:spPr bwMode="auto">
          <a:xfrm>
            <a:off x="325033" y="2931790"/>
            <a:ext cx="4131792" cy="204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澄清的河水慢慢往上看吧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8"/>
          <a:stretch>
            <a:fillRect/>
          </a:stretch>
        </p:blipFill>
        <p:spPr bwMode="auto">
          <a:xfrm>
            <a:off x="4500563" y="2928938"/>
            <a:ext cx="4398962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2"/>
          <p:cNvGrpSpPr>
            <a:grpSpLocks/>
          </p:cNvGrpSpPr>
          <p:nvPr/>
        </p:nvGrpSpPr>
        <p:grpSpPr bwMode="auto">
          <a:xfrm>
            <a:off x="539750" y="598488"/>
            <a:ext cx="1497013" cy="566737"/>
            <a:chOff x="752475" y="598488"/>
            <a:chExt cx="1497013" cy="566737"/>
          </a:xfrm>
        </p:grpSpPr>
        <p:sp>
          <p:nvSpPr>
            <p:cNvPr id="3" name="圆角矩形 2">
              <a:extLst>
                <a:ext uri="{FF2B5EF4-FFF2-40B4-BE49-F238E27FC236}"/>
              </a:extLst>
            </p:cNvPr>
            <p:cNvSpPr/>
            <p:nvPr/>
          </p:nvSpPr>
          <p:spPr>
            <a:xfrm rot="20326116">
              <a:off x="1746250" y="71913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4" name="圆角矩形 3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12588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5" name="圆角矩形 4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7874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2328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读一读</a:t>
              </a:r>
            </a:p>
          </p:txBody>
        </p:sp>
      </p:grpSp>
      <p:grpSp>
        <p:nvGrpSpPr>
          <p:cNvPr id="12291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232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9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2292" name="矩形 9"/>
          <p:cNvSpPr>
            <a:spLocks noChangeArrowheads="1"/>
          </p:cNvSpPr>
          <p:nvPr/>
        </p:nvSpPr>
        <p:spPr bwMode="auto">
          <a:xfrm>
            <a:off x="539750" y="18478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济</a:t>
            </a:r>
            <a:endParaRPr lang="zh-CN" altLang="en-US" sz="4000" u="sng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3" name="矩形 10"/>
          <p:cNvSpPr>
            <a:spLocks noChangeArrowheads="1"/>
          </p:cNvSpPr>
          <p:nvPr/>
        </p:nvSpPr>
        <p:spPr bwMode="auto">
          <a:xfrm>
            <a:off x="2332038" y="18478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dirty="0">
                <a:latin typeface="楷体" pitchFamily="49" charset="-122"/>
                <a:ea typeface="楷体" pitchFamily="49" charset="-122"/>
              </a:rPr>
              <a:t>伦</a:t>
            </a:r>
          </a:p>
        </p:txBody>
      </p:sp>
      <p:sp>
        <p:nvSpPr>
          <p:cNvPr id="12294" name="矩形 11"/>
          <p:cNvSpPr>
            <a:spLocks noChangeArrowheads="1"/>
          </p:cNvSpPr>
          <p:nvPr/>
        </p:nvSpPr>
        <p:spPr bwMode="auto">
          <a:xfrm>
            <a:off x="4040188" y="185578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镶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5" name="矩形 12"/>
          <p:cNvSpPr>
            <a:spLocks noChangeArrowheads="1"/>
          </p:cNvSpPr>
          <p:nvPr/>
        </p:nvSpPr>
        <p:spPr bwMode="auto">
          <a:xfrm>
            <a:off x="5953125" y="177482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迹</a:t>
            </a:r>
          </a:p>
        </p:txBody>
      </p:sp>
      <p:sp>
        <p:nvSpPr>
          <p:cNvPr id="12296" name="矩形 13"/>
          <p:cNvSpPr>
            <a:spLocks noChangeArrowheads="1"/>
          </p:cNvSpPr>
          <p:nvPr/>
        </p:nvSpPr>
        <p:spPr bwMode="auto">
          <a:xfrm>
            <a:off x="7754938" y="1774825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敞</a:t>
            </a:r>
          </a:p>
        </p:txBody>
      </p:sp>
      <p:sp>
        <p:nvSpPr>
          <p:cNvPr id="12297" name="矩形 14"/>
          <p:cNvSpPr>
            <a:spLocks noChangeArrowheads="1"/>
          </p:cNvSpPr>
          <p:nvPr/>
        </p:nvSpPr>
        <p:spPr bwMode="auto">
          <a:xfrm>
            <a:off x="539750" y="2967038"/>
            <a:ext cx="735013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4000"/>
              </a:lnSpc>
              <a:spcBef>
                <a:spcPct val="20000"/>
              </a:spcBef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</a:t>
            </a:r>
            <a:endParaRPr lang="en-US" altLang="zh-CN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8" name="矩形 15"/>
          <p:cNvSpPr>
            <a:spLocks noChangeArrowheads="1"/>
          </p:cNvSpPr>
          <p:nvPr/>
        </p:nvSpPr>
        <p:spPr bwMode="auto">
          <a:xfrm>
            <a:off x="2324100" y="295910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贮</a:t>
            </a:r>
            <a:endParaRPr lang="zh-CN" altLang="en-US" sz="40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9" name="矩形 16"/>
          <p:cNvSpPr>
            <a:spLocks noChangeArrowheads="1"/>
          </p:cNvSpPr>
          <p:nvPr/>
        </p:nvSpPr>
        <p:spPr bwMode="auto">
          <a:xfrm>
            <a:off x="4224338" y="2914650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藻</a:t>
            </a:r>
          </a:p>
        </p:txBody>
      </p:sp>
      <p:sp>
        <p:nvSpPr>
          <p:cNvPr id="12300" name="矩形 17"/>
          <p:cNvSpPr>
            <a:spLocks noChangeArrowheads="1"/>
          </p:cNvSpPr>
          <p:nvPr/>
        </p:nvSpPr>
        <p:spPr bwMode="auto">
          <a:xfrm>
            <a:off x="5643563" y="2967038"/>
            <a:ext cx="7096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澄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1" name="矩形 18"/>
          <p:cNvSpPr>
            <a:spLocks noChangeArrowheads="1"/>
          </p:cNvSpPr>
          <p:nvPr/>
        </p:nvSpPr>
        <p:spPr bwMode="auto">
          <a:xfrm>
            <a:off x="7104063" y="2967038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髻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035050" y="1906588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南</a:t>
            </a:r>
            <a:endParaRPr lang="zh-CN" altLang="en-US" sz="4000"/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835275" y="1906588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敦</a:t>
            </a:r>
            <a:endParaRPr lang="zh-CN" altLang="en-US" sz="4000" u="sng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511675" y="1847850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上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984250" y="29146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护</a:t>
            </a:r>
            <a:endParaRPr lang="zh-CN" altLang="en-US" sz="4000"/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928938" y="29146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蓄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6075363" y="30162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清</a:t>
            </a:r>
            <a:endParaRPr lang="zh-CN" altLang="en-US" sz="4000"/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608888" y="2987675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儿</a:t>
            </a: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650875" y="1487488"/>
            <a:ext cx="4635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jǐ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2832100" y="1557338"/>
            <a:ext cx="7905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dūn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3914775" y="1487488"/>
            <a:ext cx="10842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xiāng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096000" y="1431925"/>
            <a:ext cx="442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jì</a:t>
            </a: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532688" y="1412875"/>
            <a:ext cx="12065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黑体" pitchFamily="49" charset="-122"/>
              </a:rPr>
              <a:t>chǎng</a:t>
            </a: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635000" y="2547938"/>
            <a:ext cx="7905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kān</a:t>
            </a: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330450" y="2620963"/>
            <a:ext cx="7921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zhù</a:t>
            </a: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203700" y="2620963"/>
            <a:ext cx="8016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zǎo</a:t>
            </a: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5454650" y="2652713"/>
            <a:ext cx="12827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chéng </a:t>
            </a:r>
            <a:endParaRPr lang="zh-CN" altLang="en-US" sz="2800">
              <a:latin typeface="汉语拼音" pitchFamily="34" charset="0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7258050" y="2620963"/>
            <a:ext cx="5461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jì </a:t>
            </a:r>
            <a:endParaRPr lang="zh-CN" altLang="en-US" sz="2800">
              <a:latin typeface="汉语拼音" pitchFamily="34" charset="0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5522913" y="1792288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奇</a:t>
            </a: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7178675" y="1792288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宽</a:t>
            </a: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3771900" y="2944813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水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26" grpId="0"/>
      <p:bldP spid="28" grpId="0"/>
      <p:bldP spid="29" grpId="0"/>
      <p:bldP spid="30" grpId="0"/>
      <p:bldP spid="31" grpId="0"/>
      <p:bldP spid="32" grpId="0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52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>
            <a:grpSpLocks/>
          </p:cNvGrpSpPr>
          <p:nvPr/>
        </p:nvGrpSpPr>
        <p:grpSpPr bwMode="auto">
          <a:xfrm>
            <a:off x="611188" y="598488"/>
            <a:ext cx="1498600" cy="566737"/>
            <a:chOff x="611188" y="598488"/>
            <a:chExt cx="1498600" cy="566737"/>
          </a:xfrm>
        </p:grpSpPr>
        <p:sp>
          <p:nvSpPr>
            <p:cNvPr id="5" name="圆角矩形 4">
              <a:extLst>
                <a:ext uri="{FF2B5EF4-FFF2-40B4-BE49-F238E27FC236}"/>
              </a:extLst>
            </p:cNvPr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6" name="圆角矩形 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7" name="圆角矩形 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3340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多音字</a:t>
              </a:r>
            </a:p>
          </p:txBody>
        </p:sp>
      </p:grpSp>
      <p:grpSp>
        <p:nvGrpSpPr>
          <p:cNvPr id="13315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333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3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菱形 3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068388" y="1158875"/>
            <a:ext cx="2782887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     ）济南（     ）救济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837113" y="1085850"/>
            <a:ext cx="3752850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      ）澄清（      ）澄沙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203325" y="2859088"/>
            <a:ext cx="2962275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    ）露水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    ）露着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90538" y="1628775"/>
            <a:ext cx="6365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济</a:t>
            </a:r>
          </a:p>
        </p:txBody>
      </p:sp>
      <p:sp>
        <p:nvSpPr>
          <p:cNvPr id="30" name="左大括号 29">
            <a:extLst>
              <a:ext uri="{FF2B5EF4-FFF2-40B4-BE49-F238E27FC236}"/>
            </a:extLst>
          </p:cNvPr>
          <p:cNvSpPr/>
          <p:nvPr/>
        </p:nvSpPr>
        <p:spPr>
          <a:xfrm>
            <a:off x="952500" y="1603375"/>
            <a:ext cx="247650" cy="766763"/>
          </a:xfrm>
          <a:prstGeom prst="leftBrace">
            <a:avLst>
              <a:gd name="adj1" fmla="val 4067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284663" y="1589088"/>
            <a:ext cx="6365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澄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677988" y="1344613"/>
            <a:ext cx="4587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汉语拼音" pitchFamily="34" charset="0"/>
                <a:ea typeface="黑体" pitchFamily="49" charset="-122"/>
              </a:rPr>
              <a:t>jǐ</a:t>
            </a:r>
            <a:endParaRPr lang="zh-CN" altLang="en-US" sz="2800">
              <a:solidFill>
                <a:srgbClr val="0000FF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677988" y="2003425"/>
            <a:ext cx="4381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汉语拼音" pitchFamily="34" charset="0"/>
                <a:ea typeface="黑体" pitchFamily="49" charset="-122"/>
              </a:rPr>
              <a:t>jì</a:t>
            </a:r>
            <a:endParaRPr lang="zh-CN" altLang="en-US" sz="2800">
              <a:solidFill>
                <a:srgbClr val="0000FF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34" name="左大括号 33">
            <a:extLst>
              <a:ext uri="{FF2B5EF4-FFF2-40B4-BE49-F238E27FC236}"/>
            </a:extLst>
          </p:cNvPr>
          <p:cNvSpPr/>
          <p:nvPr/>
        </p:nvSpPr>
        <p:spPr>
          <a:xfrm>
            <a:off x="4762500" y="1538288"/>
            <a:ext cx="249238" cy="766762"/>
          </a:xfrm>
          <a:prstGeom prst="leftBrace">
            <a:avLst>
              <a:gd name="adj1" fmla="val 458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5256213" y="1255787"/>
            <a:ext cx="1403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0000FF"/>
                </a:solidFill>
                <a:latin typeface="汉语拼音" pitchFamily="34" charset="0"/>
                <a:ea typeface="黑体" pitchFamily="49" charset="-122"/>
              </a:rPr>
              <a:t>chénɡ</a:t>
            </a:r>
            <a:endParaRPr lang="zh-CN" altLang="en-US" sz="2800" dirty="0">
              <a:solidFill>
                <a:srgbClr val="0000FF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5281613" y="1975867"/>
            <a:ext cx="13160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0000FF"/>
                </a:solidFill>
                <a:latin typeface="汉语拼音" pitchFamily="34" charset="0"/>
                <a:ea typeface="黑体" pitchFamily="49" charset="-122"/>
              </a:rPr>
              <a:t>dènɡ</a:t>
            </a:r>
            <a:endParaRPr lang="zh-CN" altLang="en-US" sz="2800" dirty="0">
              <a:solidFill>
                <a:srgbClr val="0000FF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39750" y="3182938"/>
            <a:ext cx="63658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露</a:t>
            </a:r>
          </a:p>
        </p:txBody>
      </p:sp>
      <p:sp>
        <p:nvSpPr>
          <p:cNvPr id="42" name="左大括号 41">
            <a:extLst>
              <a:ext uri="{FF2B5EF4-FFF2-40B4-BE49-F238E27FC236}"/>
            </a:extLst>
          </p:cNvPr>
          <p:cNvSpPr/>
          <p:nvPr/>
        </p:nvSpPr>
        <p:spPr>
          <a:xfrm>
            <a:off x="1027113" y="3217863"/>
            <a:ext cx="280987" cy="622300"/>
          </a:xfrm>
          <a:prstGeom prst="leftBrace">
            <a:avLst>
              <a:gd name="adj1" fmla="val 24961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1684338" y="2917825"/>
            <a:ext cx="477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汉语拼音" pitchFamily="34" charset="0"/>
                <a:ea typeface="黑体" pitchFamily="49" charset="-122"/>
              </a:rPr>
              <a:t>lù</a:t>
            </a:r>
            <a:endParaRPr lang="zh-CN" altLang="en-US" sz="2800">
              <a:solidFill>
                <a:srgbClr val="0000FF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1616075" y="3514725"/>
            <a:ext cx="666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汉语拼音" pitchFamily="34" charset="0"/>
                <a:ea typeface="黑体" pitchFamily="49" charset="-122"/>
              </a:rPr>
              <a:t>lòu</a:t>
            </a:r>
            <a:endParaRPr lang="zh-CN" altLang="en-US" sz="2800">
              <a:solidFill>
                <a:srgbClr val="0000FF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51" name="矩形 33">
            <a:extLst>
              <a:ext uri="{FF2B5EF4-FFF2-40B4-BE49-F238E27FC236}"/>
            </a:extLst>
          </p:cNvPr>
          <p:cNvSpPr/>
          <p:nvPr/>
        </p:nvSpPr>
        <p:spPr bwMode="auto">
          <a:xfrm>
            <a:off x="4040956" y="3186113"/>
            <a:ext cx="4254500" cy="12461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语境记忆法：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在澄</a:t>
            </a: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000" dirty="0">
                <a:solidFill>
                  <a:srgbClr val="FF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ch</a:t>
            </a:r>
            <a:r>
              <a:rPr lang="zh-CN" altLang="zh-CN" sz="2000" dirty="0">
                <a:solidFill>
                  <a:srgbClr val="FF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é</a:t>
            </a:r>
            <a:r>
              <a:rPr lang="en-US" altLang="zh-CN" sz="2000" dirty="0">
                <a:solidFill>
                  <a:srgbClr val="FF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ng</a:t>
            </a: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清的小河边，我吃着澄</a:t>
            </a: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000" dirty="0">
                <a:solidFill>
                  <a:srgbClr val="FF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 d</a:t>
            </a:r>
            <a:r>
              <a:rPr lang="zh-CN" altLang="zh-CN" sz="2000" dirty="0">
                <a:solidFill>
                  <a:srgbClr val="FF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è</a:t>
            </a:r>
            <a:r>
              <a:rPr lang="en-US" altLang="zh-CN" sz="2000" dirty="0">
                <a:solidFill>
                  <a:srgbClr val="FF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ng </a:t>
            </a: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沙馅的月饼。</a:t>
            </a:r>
            <a:endParaRPr lang="zh-CN" altLang="en-US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/>
      <p:bldP spid="29" grpId="0"/>
      <p:bldP spid="30" grpId="0" animBg="1"/>
      <p:bldP spid="31" grpId="0"/>
      <p:bldP spid="32" grpId="0"/>
      <p:bldP spid="33" grpId="0"/>
      <p:bldP spid="34" grpId="0" animBg="1"/>
      <p:bldP spid="37" grpId="0"/>
      <p:bldP spid="38" grpId="0"/>
      <p:bldP spid="39" grpId="0"/>
      <p:bldP spid="42" grpId="0" animBg="1"/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611188" y="598488"/>
            <a:ext cx="1498600" cy="566737"/>
            <a:chOff x="611188" y="598488"/>
            <a:chExt cx="1498600" cy="566737"/>
          </a:xfrm>
        </p:grpSpPr>
        <p:sp>
          <p:nvSpPr>
            <p:cNvPr id="5" name="圆角矩形 4">
              <a:extLst>
                <a:ext uri="{FF2B5EF4-FFF2-40B4-BE49-F238E27FC236}"/>
              </a:extLst>
            </p:cNvPr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6" name="圆角矩形 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7" name="圆角矩形 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4354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多音字</a:t>
              </a:r>
            </a:p>
          </p:txBody>
        </p:sp>
      </p:grpSp>
      <p:grpSp>
        <p:nvGrpSpPr>
          <p:cNvPr id="14339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434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3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菱形 3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54" name="矩形 33">
            <a:extLst>
              <a:ext uri="{FF2B5EF4-FFF2-40B4-BE49-F238E27FC236}"/>
            </a:extLst>
          </p:cNvPr>
          <p:cNvSpPr/>
          <p:nvPr/>
        </p:nvSpPr>
        <p:spPr>
          <a:xfrm>
            <a:off x="4572000" y="1924050"/>
            <a:ext cx="4175125" cy="16303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defRPr/>
            </a:pP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字音巧记：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父亲为了孩子的工作，费尽心思想着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000" b="1" dirty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</a:rPr>
              <a:t>zhāo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数，看着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zhe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孩子工作有着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</a:rPr>
              <a:t>zhuó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落后才不着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zháo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急。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矩形 48"/>
          <p:cNvSpPr>
            <a:spLocks noChangeArrowheads="1"/>
          </p:cNvSpPr>
          <p:nvPr/>
        </p:nvSpPr>
        <p:spPr bwMode="auto">
          <a:xfrm>
            <a:off x="1428750" y="1357313"/>
            <a:ext cx="3157538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     ）着落（     ）着数（     ）着急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）看着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342" name="矩形 51"/>
          <p:cNvSpPr>
            <a:spLocks noChangeArrowheads="1"/>
          </p:cNvSpPr>
          <p:nvPr/>
        </p:nvSpPr>
        <p:spPr bwMode="auto">
          <a:xfrm>
            <a:off x="817563" y="2270125"/>
            <a:ext cx="6365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着</a:t>
            </a:r>
          </a:p>
        </p:txBody>
      </p:sp>
      <p:sp>
        <p:nvSpPr>
          <p:cNvPr id="57" name="左大括号 56">
            <a:extLst>
              <a:ext uri="{FF2B5EF4-FFF2-40B4-BE49-F238E27FC236}"/>
            </a:extLst>
          </p:cNvPr>
          <p:cNvSpPr/>
          <p:nvPr/>
        </p:nvSpPr>
        <p:spPr>
          <a:xfrm>
            <a:off x="1244600" y="1830388"/>
            <a:ext cx="314325" cy="1852612"/>
          </a:xfrm>
          <a:prstGeom prst="leftBrace">
            <a:avLst>
              <a:gd name="adj1" fmla="val 31691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/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1876425" y="1428750"/>
            <a:ext cx="9699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汉语拼音" pitchFamily="34" charset="0"/>
                <a:ea typeface="黑体" pitchFamily="49" charset="-122"/>
              </a:rPr>
              <a:t>zhuó</a:t>
            </a:r>
            <a:endParaRPr lang="zh-CN" altLang="en-US" sz="2800">
              <a:solidFill>
                <a:srgbClr val="0000FF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1871663" y="2060575"/>
            <a:ext cx="9890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汉语拼音" pitchFamily="34" charset="0"/>
                <a:ea typeface="黑体" pitchFamily="49" charset="-122"/>
              </a:rPr>
              <a:t>zhāo</a:t>
            </a:r>
            <a:endParaRPr lang="zh-CN" altLang="en-US" sz="2800">
              <a:solidFill>
                <a:srgbClr val="0000FF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1866900" y="2711450"/>
            <a:ext cx="98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汉语拼音" pitchFamily="34" charset="0"/>
                <a:ea typeface="黑体" pitchFamily="49" charset="-122"/>
              </a:rPr>
              <a:t>zháo</a:t>
            </a:r>
            <a:endParaRPr lang="zh-CN" altLang="en-US" sz="2800">
              <a:solidFill>
                <a:srgbClr val="0000FF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1917700" y="3336925"/>
            <a:ext cx="757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汉语拼音" pitchFamily="34" charset="0"/>
                <a:ea typeface="黑体" pitchFamily="49" charset="-122"/>
              </a:rPr>
              <a:t>zhe</a:t>
            </a:r>
            <a:endParaRPr lang="zh-CN" altLang="en-US" sz="2800">
              <a:solidFill>
                <a:srgbClr val="0000FF"/>
              </a:solidFill>
              <a:latin typeface="汉语拼音" pitchFamily="34" charset="0"/>
              <a:ea typeface="黑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8" grpId="0"/>
      <p:bldP spid="59" grpId="0"/>
      <p:bldP spid="60" grpId="0"/>
      <p:bldP spid="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>
            <a:grpSpLocks/>
          </p:cNvGrpSpPr>
          <p:nvPr/>
        </p:nvGrpSpPr>
        <p:grpSpPr bwMode="auto">
          <a:xfrm>
            <a:off x="3406775" y="598488"/>
            <a:ext cx="1743075" cy="566737"/>
            <a:chOff x="3406775" y="598488"/>
            <a:chExt cx="1743075" cy="566737"/>
          </a:xfrm>
        </p:grpSpPr>
        <p:sp>
          <p:nvSpPr>
            <p:cNvPr id="8" name="圆角矩形 7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9" name="圆角矩形 8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1" name="圆角矩形 10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5377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词语解释</a:t>
              </a:r>
            </a:p>
          </p:txBody>
        </p:sp>
      </p:grpSp>
      <p:grpSp>
        <p:nvGrpSpPr>
          <p:cNvPr id="15363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537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2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菱形 2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5364" name="矩形 2"/>
          <p:cNvSpPr>
            <a:spLocks noChangeArrowheads="1"/>
          </p:cNvSpPr>
          <p:nvPr/>
        </p:nvSpPr>
        <p:spPr bwMode="auto">
          <a:xfrm>
            <a:off x="467544" y="1131888"/>
            <a:ext cx="808037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温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设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936378" y="1275606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晴朗无云。</a:t>
            </a:r>
            <a:endParaRPr lang="zh-CN" altLang="en-US" dirty="0"/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936378" y="1923678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温暖晴朗。</a:t>
            </a:r>
            <a:endParaRPr lang="zh-CN" altLang="en-US" dirty="0"/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937023" y="2571750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假若。</a:t>
            </a:r>
            <a:endParaRPr lang="zh-CN" altLang="en-US" dirty="0"/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908075" y="3147814"/>
            <a:ext cx="5256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下落，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可以依靠或指望的来源。</a:t>
            </a:r>
            <a:endParaRPr lang="zh-CN" altLang="en-US" dirty="0"/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368425" y="3848075"/>
            <a:ext cx="78120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把物体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嵌入另一物体内或围在另一物体的边缘。</a:t>
            </a: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>
            <a:grpSpLocks/>
          </p:cNvGrpSpPr>
          <p:nvPr/>
        </p:nvGrpSpPr>
        <p:grpSpPr bwMode="auto">
          <a:xfrm>
            <a:off x="3406775" y="598488"/>
            <a:ext cx="1743075" cy="566737"/>
            <a:chOff x="3406775" y="598488"/>
            <a:chExt cx="1743075" cy="566737"/>
          </a:xfrm>
        </p:grpSpPr>
        <p:sp>
          <p:nvSpPr>
            <p:cNvPr id="8" name="圆角矩形 7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9" name="圆角矩形 8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1" name="圆角矩形 10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6401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词语解释</a:t>
              </a:r>
            </a:p>
          </p:txBody>
        </p:sp>
      </p:grpSp>
      <p:grpSp>
        <p:nvGrpSpPr>
          <p:cNvPr id="16387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639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2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菱形 2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6388" name="矩形 12"/>
          <p:cNvSpPr>
            <a:spLocks noChangeArrowheads="1"/>
          </p:cNvSpPr>
          <p:nvPr/>
        </p:nvSpPr>
        <p:spPr bwMode="auto">
          <a:xfrm>
            <a:off x="539552" y="1273175"/>
            <a:ext cx="2005012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4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4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水墨画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4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4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澄清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4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蓝汪汪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809328" y="1275606"/>
            <a:ext cx="5715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清秀，文中形容山秀美小巧。</a:t>
            </a:r>
            <a:endParaRPr lang="zh-CN" altLang="en-US" dirty="0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164234" y="1851670"/>
            <a:ext cx="507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纯用水墨不着彩色的国画。</a:t>
            </a:r>
            <a:endParaRPr lang="zh-CN" altLang="en-US" dirty="0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805334" y="2427734"/>
            <a:ext cx="5214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生长在水里的藻类植物的统称。</a:t>
            </a:r>
            <a:endParaRPr lang="zh-CN" altLang="en-US" dirty="0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873919" y="3000375"/>
            <a:ext cx="4786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文中指水清澈见底。</a:t>
            </a:r>
            <a:endParaRPr lang="zh-CN" altLang="en-US" dirty="0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220268" y="3571875"/>
            <a:ext cx="307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形容蓝得发亮。</a:t>
            </a: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742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2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411" name="TextBox 8"/>
          <p:cNvSpPr txBox="1">
            <a:spLocks noChangeArrowheads="1"/>
          </p:cNvSpPr>
          <p:nvPr/>
        </p:nvSpPr>
        <p:spPr bwMode="auto">
          <a:xfrm>
            <a:off x="323850" y="671513"/>
            <a:ext cx="8858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听读课文，边听边想象济南冬天美好的风光，思考后面的问题：</a:t>
            </a:r>
            <a:endParaRPr lang="en-US" altLang="zh-CN" sz="2400" b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833438" y="1276350"/>
            <a:ext cx="5445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宋体" pitchFamily="2" charset="-122"/>
              </a:rPr>
              <a:t>1.</a:t>
            </a:r>
            <a:r>
              <a:rPr lang="zh-CN" altLang="en-US" sz="2400" b="1">
                <a:latin typeface="宋体" pitchFamily="2" charset="-122"/>
              </a:rPr>
              <a:t>济南的冬天天气的总特征是怎样的？</a:t>
            </a:r>
            <a:endParaRPr lang="zh-CN" altLang="en-US" sz="2400" b="1">
              <a:latin typeface="宋体" pitchFamily="2" charset="-122"/>
              <a:ea typeface="微软雅黑" pitchFamily="34" charset="-122"/>
            </a:endParaRPr>
          </a:p>
        </p:txBody>
      </p:sp>
      <p:sp>
        <p:nvSpPr>
          <p:cNvPr id="11" name="Text Box 4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811213" y="2397125"/>
            <a:ext cx="6064250" cy="461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宋体" pitchFamily="2" charset="-122"/>
                <a:cs typeface="+mj-cs"/>
              </a:rPr>
              <a:t>2.</a:t>
            </a:r>
            <a:r>
              <a:rPr lang="zh-CN" altLang="en-US" sz="2400" b="1" dirty="0">
                <a:latin typeface="宋体" pitchFamily="2" charset="-122"/>
                <a:cs typeface="+mj-cs"/>
              </a:rPr>
              <a:t>课文主要描写了济南冬天的哪两种景物？</a:t>
            </a:r>
            <a:endParaRPr lang="zh-CN" altLang="zh-CN" sz="2400" b="1" dirty="0">
              <a:latin typeface="宋体" pitchFamily="2" charset="-122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79750" y="1749425"/>
            <a:ext cx="1168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温晴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789113" y="3052763"/>
            <a:ext cx="23510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阳光朗照下的山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1781175" y="3409950"/>
            <a:ext cx="23510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薄雪覆盖下的山</a:t>
            </a: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833563" y="3838575"/>
            <a:ext cx="1731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城外的远山</a:t>
            </a: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4629150" y="3452813"/>
            <a:ext cx="460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</a:t>
            </a: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1116013" y="3481388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</a:t>
            </a:r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5281613" y="3027363"/>
            <a:ext cx="8032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绿萍</a:t>
            </a:r>
          </a:p>
          <a:p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水藻</a:t>
            </a:r>
          </a:p>
          <a:p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垂柳</a:t>
            </a:r>
          </a:p>
        </p:txBody>
      </p:sp>
      <p:sp>
        <p:nvSpPr>
          <p:cNvPr id="23" name="左大括号 22">
            <a:extLst>
              <a:ext uri="{FF2B5EF4-FFF2-40B4-BE49-F238E27FC236}"/>
            </a:extLst>
          </p:cNvPr>
          <p:cNvSpPr/>
          <p:nvPr/>
        </p:nvSpPr>
        <p:spPr>
          <a:xfrm>
            <a:off x="5005388" y="3244850"/>
            <a:ext cx="279400" cy="835025"/>
          </a:xfrm>
          <a:prstGeom prst="leftBrace">
            <a:avLst>
              <a:gd name="adj1" fmla="val 2511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左大括号 23">
            <a:extLst>
              <a:ext uri="{FF2B5EF4-FFF2-40B4-BE49-F238E27FC236}"/>
            </a:extLst>
          </p:cNvPr>
          <p:cNvSpPr/>
          <p:nvPr/>
        </p:nvSpPr>
        <p:spPr>
          <a:xfrm>
            <a:off x="1549400" y="3316288"/>
            <a:ext cx="277813" cy="835025"/>
          </a:xfrm>
          <a:prstGeom prst="leftBrace">
            <a:avLst>
              <a:gd name="adj1" fmla="val 2511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2 济南的冬天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732240" y="111125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2804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bldLvl="0"/>
      <p:bldP spid="16" grpId="0"/>
      <p:bldP spid="17" grpId="0"/>
      <p:bldP spid="18" grpId="0"/>
      <p:bldP spid="19" grpId="0" bldLvl="0"/>
      <p:bldP spid="20" grpId="0" bldLvl="0"/>
      <p:bldP spid="22" grpId="0"/>
      <p:bldP spid="23" grpId="0" bldLvl="0" animBg="1"/>
      <p:bldP spid="2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845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8435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64990" y="662084"/>
            <a:ext cx="858661" cy="2038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19"/>
          <p:cNvSpPr>
            <a:spLocks noChangeArrowheads="1"/>
          </p:cNvSpPr>
          <p:nvPr/>
        </p:nvSpPr>
        <p:spPr bwMode="auto">
          <a:xfrm>
            <a:off x="1547813" y="771525"/>
            <a:ext cx="7000875" cy="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zh-CN" altLang="zh-CN" sz="2400" b="1" dirty="0">
                <a:latin typeface="宋体" pitchFamily="2" charset="-122"/>
              </a:rPr>
              <a:t>1</a:t>
            </a:r>
            <a:r>
              <a:rPr lang="en-US" altLang="zh-CN" sz="2400" b="1" dirty="0">
                <a:latin typeface="宋体" pitchFamily="2" charset="-122"/>
              </a:rPr>
              <a:t>.</a:t>
            </a:r>
            <a:r>
              <a:rPr lang="zh-CN" altLang="en-US" sz="2400" b="1" dirty="0">
                <a:latin typeface="宋体" pitchFamily="2" charset="-122"/>
              </a:rPr>
              <a:t>读文章开头，说说</a:t>
            </a:r>
            <a:r>
              <a:rPr lang="zh-CN" altLang="zh-CN" sz="2400" b="1" dirty="0">
                <a:latin typeface="宋体" pitchFamily="2" charset="-122"/>
              </a:rPr>
              <a:t>作者</a:t>
            </a:r>
            <a:r>
              <a:rPr lang="zh-CN" altLang="en-US" sz="2400" b="1" dirty="0">
                <a:latin typeface="宋体" pitchFamily="2" charset="-122"/>
              </a:rPr>
              <a:t>是</a:t>
            </a:r>
            <a:r>
              <a:rPr lang="zh-CN" altLang="zh-CN" sz="2400" b="1" dirty="0">
                <a:latin typeface="宋体" pitchFamily="2" charset="-122"/>
              </a:rPr>
              <a:t>用什么方法写出济南冬天的总体特点</a:t>
            </a:r>
            <a:r>
              <a:rPr lang="zh-CN" altLang="en-US" sz="2400" b="1" dirty="0">
                <a:latin typeface="宋体" pitchFamily="2" charset="-122"/>
              </a:rPr>
              <a:t>的。</a:t>
            </a:r>
            <a:endParaRPr lang="zh-CN" altLang="zh-CN" sz="2400" b="1" dirty="0">
              <a:latin typeface="宋体" pitchFamily="2" charset="-122"/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827088" y="2136775"/>
            <a:ext cx="1604962" cy="1528763"/>
            <a:chOff x="0" y="-28"/>
            <a:chExt cx="1011" cy="963"/>
          </a:xfrm>
        </p:grpSpPr>
        <p:sp>
          <p:nvSpPr>
            <p:cNvPr id="18451" name="Text Box 4"/>
            <p:cNvSpPr txBox="1">
              <a:spLocks noChangeArrowheads="1"/>
            </p:cNvSpPr>
            <p:nvPr/>
          </p:nvSpPr>
          <p:spPr bwMode="auto">
            <a:xfrm>
              <a:off x="0" y="327"/>
              <a:ext cx="94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zh-CN" sz="2800" b="1">
                  <a:solidFill>
                    <a:srgbClr val="66FF33"/>
                  </a:solidFill>
                  <a:latin typeface="楷体" pitchFamily="49" charset="-122"/>
                  <a:ea typeface="楷体" pitchFamily="49" charset="-122"/>
                </a:rPr>
                <a:t>  </a:t>
              </a:r>
              <a:r>
                <a:rPr lang="zh-CN" altLang="zh-CN" sz="28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温晴</a:t>
              </a:r>
            </a:p>
          </p:txBody>
        </p:sp>
        <p:sp>
          <p:nvSpPr>
            <p:cNvPr id="18452" name="AutoShape 5"/>
            <p:cNvSpPr>
              <a:spLocks/>
            </p:cNvSpPr>
            <p:nvPr/>
          </p:nvSpPr>
          <p:spPr bwMode="auto">
            <a:xfrm>
              <a:off x="802" y="-28"/>
              <a:ext cx="209" cy="963"/>
            </a:xfrm>
            <a:prstGeom prst="leftBrace">
              <a:avLst>
                <a:gd name="adj1" fmla="val 38994"/>
                <a:gd name="adj2" fmla="val 50000"/>
              </a:avLst>
            </a:prstGeom>
            <a:noFill/>
            <a:ln w="381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800" b="1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2484438" y="1900238"/>
            <a:ext cx="2562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与北平相比</a:t>
            </a:r>
          </a:p>
        </p:txBody>
      </p:sp>
      <p:sp>
        <p:nvSpPr>
          <p:cNvPr id="18" name="Line 7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4592638" y="2247900"/>
            <a:ext cx="8382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5594350" y="1889125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无风声</a:t>
            </a: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2468563" y="2627313"/>
            <a:ext cx="279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与伦敦相比</a:t>
            </a:r>
          </a:p>
        </p:txBody>
      </p:sp>
      <p:sp>
        <p:nvSpPr>
          <p:cNvPr id="21" name="Line 10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4576763" y="2971800"/>
            <a:ext cx="8382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5594350" y="2613025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浓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雾</a:t>
            </a: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2495550" y="3333750"/>
            <a:ext cx="2767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与热带相比</a:t>
            </a:r>
          </a:p>
        </p:txBody>
      </p:sp>
      <p:sp>
        <p:nvSpPr>
          <p:cNvPr id="24" name="Line 13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4602163" y="3568700"/>
            <a:ext cx="8382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5594350" y="3322638"/>
            <a:ext cx="1112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无毒日</a:t>
            </a:r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6985000" y="2047875"/>
            <a:ext cx="1347788" cy="1535113"/>
            <a:chOff x="0" y="35"/>
            <a:chExt cx="849" cy="967"/>
          </a:xfrm>
        </p:grpSpPr>
        <p:sp>
          <p:nvSpPr>
            <p:cNvPr id="18449" name="AutoShape 17"/>
            <p:cNvSpPr>
              <a:spLocks/>
            </p:cNvSpPr>
            <p:nvPr/>
          </p:nvSpPr>
          <p:spPr bwMode="auto">
            <a:xfrm>
              <a:off x="0" y="35"/>
              <a:ext cx="240" cy="967"/>
            </a:xfrm>
            <a:prstGeom prst="rightBrace">
              <a:avLst>
                <a:gd name="adj1" fmla="val 42232"/>
                <a:gd name="adj2" fmla="val 50000"/>
              </a:avLst>
            </a:prstGeom>
            <a:noFill/>
            <a:ln w="381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8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8450" name="Rectangle 18"/>
            <p:cNvSpPr>
              <a:spLocks noChangeArrowheads="1"/>
            </p:cNvSpPr>
            <p:nvPr/>
          </p:nvSpPr>
          <p:spPr bwMode="auto">
            <a:xfrm>
              <a:off x="280" y="354"/>
              <a:ext cx="56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zh-CN" sz="28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宝地</a:t>
              </a:r>
            </a:p>
          </p:txBody>
        </p:sp>
      </p:grp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4538663" y="1724025"/>
            <a:ext cx="901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对比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9" grpId="0" autoUpdateAnimBg="0"/>
      <p:bldP spid="20" grpId="0" autoUpdateAnimBg="0"/>
      <p:bldP spid="22" grpId="0" autoUpdateAnimBg="0"/>
      <p:bldP spid="23" grpId="0" autoUpdateAnimBg="0"/>
      <p:bldP spid="25" grpId="0" autoUpdateAnimBg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39552" y="806449"/>
            <a:ext cx="838405" cy="1990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59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946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460" name="Rectangle 19"/>
          <p:cNvSpPr>
            <a:spLocks noChangeArrowheads="1"/>
          </p:cNvSpPr>
          <p:nvPr/>
        </p:nvSpPr>
        <p:spPr bwMode="auto">
          <a:xfrm>
            <a:off x="1243013" y="850900"/>
            <a:ext cx="7000875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US" altLang="zh-CN" sz="2400" b="1">
                <a:latin typeface="宋体" pitchFamily="2" charset="-122"/>
              </a:rPr>
              <a:t>   2.</a:t>
            </a:r>
            <a:r>
              <a:rPr lang="zh-CN" altLang="zh-CN" sz="2400" b="1">
                <a:latin typeface="宋体" pitchFamily="2" charset="-122"/>
              </a:rPr>
              <a:t>作者</a:t>
            </a:r>
            <a:r>
              <a:rPr lang="zh-CN" altLang="en-US" sz="2400" b="1">
                <a:latin typeface="宋体" pitchFamily="2" charset="-122"/>
              </a:rPr>
              <a:t>这样写有什么好处？</a:t>
            </a:r>
            <a:endParaRPr lang="zh-CN" altLang="zh-CN" sz="2400" b="1">
              <a:latin typeface="宋体" pitchFamily="2" charset="-122"/>
            </a:endParaRPr>
          </a:p>
        </p:txBody>
      </p:sp>
      <p:sp>
        <p:nvSpPr>
          <p:cNvPr id="19461" name="矩形 8"/>
          <p:cNvSpPr>
            <a:spLocks noChangeArrowheads="1"/>
          </p:cNvSpPr>
          <p:nvPr/>
        </p:nvSpPr>
        <p:spPr bwMode="auto">
          <a:xfrm>
            <a:off x="1547813" y="1501775"/>
            <a:ext cx="71151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这样写更鲜明地突出了济南冬天的无风声、无浓雾、无烈日</a:t>
            </a:r>
            <a:r>
              <a:rPr lang="zh-CN" altLang="zh-CN" sz="2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“温晴”的特点，更好地表现了位于北方的济南的冬天的特殊性。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赞美了济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南是个“宝地”，表达了作者对济南冬天的喜爱。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4"/>
          <p:cNvGrpSpPr>
            <a:grpSpLocks/>
          </p:cNvGrpSpPr>
          <p:nvPr/>
        </p:nvGrpSpPr>
        <p:grpSpPr bwMode="auto">
          <a:xfrm>
            <a:off x="571500" y="843558"/>
            <a:ext cx="8032948" cy="3063875"/>
            <a:chOff x="450850" y="660800"/>
            <a:chExt cx="7865566" cy="3063078"/>
          </a:xfrm>
        </p:grpSpPr>
        <p:pic>
          <p:nvPicPr>
            <p:cNvPr id="20493" name="一个圆顶角并剪去另一个顶角的矩形 1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2651" y="698890"/>
              <a:ext cx="8776917" cy="3656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561990" y="660800"/>
              <a:ext cx="2518124" cy="64435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483" name="组 1"/>
          <p:cNvGrpSpPr>
            <a:grpSpLocks/>
          </p:cNvGrpSpPr>
          <p:nvPr/>
        </p:nvGrpSpPr>
        <p:grpSpPr bwMode="auto">
          <a:xfrm>
            <a:off x="703263" y="882650"/>
            <a:ext cx="2517775" cy="601663"/>
            <a:chOff x="7647436" y="3815009"/>
            <a:chExt cx="2515853" cy="601051"/>
          </a:xfrm>
        </p:grpSpPr>
        <p:sp>
          <p:nvSpPr>
            <p:cNvPr id="20491" name="文本框 30"/>
            <p:cNvSpPr txBox="1">
              <a:spLocks noChangeArrowheads="1"/>
            </p:cNvSpPr>
            <p:nvPr/>
          </p:nvSpPr>
          <p:spPr bwMode="auto">
            <a:xfrm>
              <a:off x="8613224" y="3885580"/>
              <a:ext cx="1550065" cy="459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方法指导</a:t>
              </a:r>
            </a:p>
          </p:txBody>
        </p:sp>
        <p:pic>
          <p:nvPicPr>
            <p:cNvPr id="20492" name="图片 9" descr="book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7436" y="3815009"/>
              <a:ext cx="977957" cy="60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文本框 1">
            <a:extLst>
              <a:ext uri="{FF2B5EF4-FFF2-40B4-BE49-F238E27FC236}"/>
            </a:extLst>
          </p:cNvPr>
          <p:cNvSpPr txBox="1"/>
          <p:nvPr/>
        </p:nvSpPr>
        <p:spPr>
          <a:xfrm>
            <a:off x="571499" y="1813495"/>
            <a:ext cx="8142287" cy="830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【答题技巧】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cs typeface="+mj-cs"/>
              </a:rPr>
              <a:t>对比手法的作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cs typeface="+mj-cs"/>
              </a:rPr>
              <a:t>用：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cs typeface="+mj-cs"/>
              </a:rPr>
              <a:t>突出被表现物的本质特征，使形象更鲜明，主题更突出，思想感情更深刻。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2">
            <a:extLst>
              <a:ext uri="{FF2B5EF4-FFF2-40B4-BE49-F238E27FC236}"/>
            </a:extLst>
          </p:cNvPr>
          <p:cNvSpPr txBox="1"/>
          <p:nvPr/>
        </p:nvSpPr>
        <p:spPr>
          <a:xfrm>
            <a:off x="539750" y="2748865"/>
            <a:ext cx="80646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【答题格式】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将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与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对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比，突出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了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更好地表现了事物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的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特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征/人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物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形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象/文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章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……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的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+mj-cs"/>
              </a:rPr>
              <a:t>主题。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6" name="TextBox 20"/>
          <p:cNvSpPr txBox="1">
            <a:spLocks noChangeArrowheads="1"/>
          </p:cNvSpPr>
          <p:nvPr/>
        </p:nvSpPr>
        <p:spPr bwMode="auto">
          <a:xfrm>
            <a:off x="3214688" y="1183779"/>
            <a:ext cx="2714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宋体" pitchFamily="2" charset="-122"/>
              </a:rPr>
              <a:t>对比手法的作用</a:t>
            </a:r>
          </a:p>
        </p:txBody>
      </p:sp>
      <p:grpSp>
        <p:nvGrpSpPr>
          <p:cNvPr id="20487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048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83568" y="987574"/>
            <a:ext cx="886030" cy="210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07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15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1508" name="矩形 8"/>
          <p:cNvSpPr>
            <a:spLocks noChangeArrowheads="1"/>
          </p:cNvSpPr>
          <p:nvPr/>
        </p:nvSpPr>
        <p:spPr bwMode="auto">
          <a:xfrm>
            <a:off x="1935163" y="896938"/>
            <a:ext cx="4292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朗读第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、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3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段，想一想：</a:t>
            </a:r>
            <a:endParaRPr lang="en-US" altLang="zh-CN" sz="2400" b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749550" y="3402013"/>
            <a:ext cx="3671888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转入到写冬天的山景。</a:t>
            </a:r>
          </a:p>
        </p:txBody>
      </p:sp>
      <p:sp>
        <p:nvSpPr>
          <p:cNvPr id="21510" name="矩形 1"/>
          <p:cNvSpPr>
            <a:spLocks noChangeArrowheads="1"/>
          </p:cNvSpPr>
          <p:nvPr/>
        </p:nvSpPr>
        <p:spPr bwMode="auto">
          <a:xfrm>
            <a:off x="1908175" y="1419225"/>
            <a:ext cx="59102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宋体" pitchFamily="2" charset="-122"/>
              </a:rPr>
              <a:t>1.</a:t>
            </a:r>
            <a:r>
              <a:rPr lang="zh-CN" altLang="en-US" sz="2400" b="1">
                <a:latin typeface="宋体" pitchFamily="2" charset="-122"/>
              </a:rPr>
              <a:t>文章怎样转入写阳光朗照下的山景的？ </a:t>
            </a:r>
            <a:endParaRPr lang="zh-CN" altLang="en-US" sz="2400">
              <a:latin typeface="宋体" pitchFamily="2" charset="-122"/>
            </a:endParaRPr>
          </a:p>
        </p:txBody>
      </p:sp>
      <p:sp>
        <p:nvSpPr>
          <p:cNvPr id="21511" name="矩形 1"/>
          <p:cNvSpPr>
            <a:spLocks noChangeArrowheads="1"/>
          </p:cNvSpPr>
          <p:nvPr/>
        </p:nvSpPr>
        <p:spPr bwMode="auto">
          <a:xfrm>
            <a:off x="1979613" y="2355850"/>
            <a:ext cx="55260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设若单单是有阳光，那也算不了出奇。</a:t>
            </a:r>
            <a:endParaRPr lang="zh-CN" altLang="en-US"/>
          </a:p>
        </p:txBody>
      </p:sp>
      <p:sp>
        <p:nvSpPr>
          <p:cNvPr id="21512" name="矩形 2"/>
          <p:cNvSpPr>
            <a:spLocks noChangeArrowheads="1"/>
          </p:cNvSpPr>
          <p:nvPr/>
        </p:nvSpPr>
        <p:spPr bwMode="auto">
          <a:xfrm>
            <a:off x="5795963" y="2787650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过渡句</a:t>
            </a:r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2079625" y="2787650"/>
            <a:ext cx="501332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21511" grpId="0"/>
      <p:bldP spid="215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573088" y="771525"/>
            <a:ext cx="7383462" cy="489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35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同学们，你印象中的冬天是什么样子的？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99" name="矩形 1"/>
          <p:cNvSpPr>
            <a:spLocks noChangeArrowheads="1"/>
          </p:cNvSpPr>
          <p:nvPr/>
        </p:nvSpPr>
        <p:spPr bwMode="auto">
          <a:xfrm>
            <a:off x="323850" y="1995488"/>
            <a:ext cx="856932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那么在作家老舍先生的眼里又是什么样子的呢？济南的冬天会有什么不同吗？今天，就让我们随着老舍先生一起来欣赏一下济南冬天！</a:t>
            </a:r>
          </a:p>
        </p:txBody>
      </p:sp>
      <p:sp>
        <p:nvSpPr>
          <p:cNvPr id="4100" name="TextBox 1"/>
          <p:cNvSpPr txBox="1">
            <a:spLocks noChangeArrowheads="1"/>
          </p:cNvSpPr>
          <p:nvPr/>
        </p:nvSpPr>
        <p:spPr bwMode="auto">
          <a:xfrm>
            <a:off x="1077913" y="1419225"/>
            <a:ext cx="39989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35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寒气逼人？冰天雪地？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253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2531" name="矩形 23"/>
          <p:cNvSpPr>
            <a:spLocks noChangeArrowheads="1"/>
          </p:cNvSpPr>
          <p:nvPr/>
        </p:nvSpPr>
        <p:spPr bwMode="auto">
          <a:xfrm>
            <a:off x="468313" y="885825"/>
            <a:ext cx="7613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宋体" pitchFamily="2" charset="-122"/>
              </a:rPr>
              <a:t> </a:t>
            </a:r>
            <a:r>
              <a:rPr lang="en-US" altLang="zh-CN" sz="2400" b="1">
                <a:latin typeface="宋体" pitchFamily="2" charset="-122"/>
              </a:rPr>
              <a:t>2.</a:t>
            </a:r>
            <a:r>
              <a:rPr lang="zh-CN" altLang="en-US" sz="2400" b="1">
                <a:latin typeface="宋体" pitchFamily="2" charset="-122"/>
              </a:rPr>
              <a:t>结合课文，说说济南的这些小山有什么地理特征。 </a:t>
            </a:r>
            <a:endParaRPr lang="zh-CN" altLang="en-US" sz="2400">
              <a:latin typeface="宋体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79388" y="1985963"/>
            <a:ext cx="7848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小山整把济南围了个圈儿，只有北边缺着点儿口儿。</a:t>
            </a:r>
          </a:p>
        </p:txBody>
      </p:sp>
      <p:sp>
        <p:nvSpPr>
          <p:cNvPr id="22533" name="矩形 1"/>
          <p:cNvSpPr>
            <a:spLocks noChangeArrowheads="1"/>
          </p:cNvSpPr>
          <p:nvPr/>
        </p:nvSpPr>
        <p:spPr bwMode="auto">
          <a:xfrm>
            <a:off x="2051050" y="3076575"/>
            <a:ext cx="4514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写出济南小山围城的地理特征。</a:t>
            </a:r>
            <a:endParaRPr lang="zh-CN" altLang="en-US">
              <a:solidFill>
                <a:srgbClr val="0000FF"/>
              </a:solidFill>
              <a:latin typeface="宋体" pitchFamily="2" charset="-122"/>
            </a:endParaRPr>
          </a:p>
        </p:txBody>
      </p:sp>
      <p:cxnSp>
        <p:nvCxnSpPr>
          <p:cNvPr id="6" name="直接连接符 5">
            <a:extLst>
              <a:ext uri="{FF2B5EF4-FFF2-40B4-BE49-F238E27FC236}"/>
            </a:extLst>
          </p:cNvPr>
          <p:cNvCxnSpPr/>
          <p:nvPr/>
        </p:nvCxnSpPr>
        <p:spPr>
          <a:xfrm>
            <a:off x="3059113" y="2500313"/>
            <a:ext cx="1439862" cy="0"/>
          </a:xfrm>
          <a:prstGeom prst="line">
            <a:avLst/>
          </a:prstGeom>
          <a:ln w="158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225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357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762125" y="1849438"/>
            <a:ext cx="11604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老城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900113" y="1908175"/>
            <a:ext cx="554037" cy="26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阳光朗照下的山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619250" y="2778125"/>
            <a:ext cx="1366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小山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05000" y="3921125"/>
            <a:ext cx="857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kumimoji="1"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人们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987824" y="1389063"/>
            <a:ext cx="576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睡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976563" y="1920875"/>
            <a:ext cx="576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醒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2976563" y="2420938"/>
            <a:ext cx="576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围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2905125" y="2778125"/>
            <a:ext cx="9286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像小摇篮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2976563" y="3706813"/>
            <a:ext cx="1643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面上含笑</a:t>
            </a: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2976563" y="4135438"/>
            <a:ext cx="1584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不着急</a:t>
            </a: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4548188" y="1706563"/>
            <a:ext cx="20970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暖和安适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4691063" y="2992438"/>
            <a:ext cx="857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可爱</a:t>
            </a: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4619625" y="3921125"/>
            <a:ext cx="1785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侧面描写</a:t>
            </a:r>
            <a:endParaRPr kumimoji="1" lang="en-US" altLang="zh-CN" sz="24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6227763" y="2959100"/>
            <a:ext cx="8651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慈善</a:t>
            </a:r>
          </a:p>
        </p:txBody>
      </p:sp>
      <p:sp>
        <p:nvSpPr>
          <p:cNvPr id="23" name="AutoShape 17"/>
          <p:cNvSpPr>
            <a:spLocks/>
          </p:cNvSpPr>
          <p:nvPr/>
        </p:nvSpPr>
        <p:spPr bwMode="auto">
          <a:xfrm>
            <a:off x="1476375" y="2063750"/>
            <a:ext cx="428625" cy="2214563"/>
          </a:xfrm>
          <a:prstGeom prst="leftBrace">
            <a:avLst>
              <a:gd name="adj1" fmla="val 59943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kumimoji="1" lang="zh-CN" altLang="en-US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AutoShape 18"/>
          <p:cNvSpPr>
            <a:spLocks/>
          </p:cNvSpPr>
          <p:nvPr/>
        </p:nvSpPr>
        <p:spPr bwMode="auto">
          <a:xfrm>
            <a:off x="6156325" y="1779588"/>
            <a:ext cx="180975" cy="2784475"/>
          </a:xfrm>
          <a:prstGeom prst="rightBrace">
            <a:avLst>
              <a:gd name="adj1" fmla="val 132989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kumimoji="1" lang="zh-CN" altLang="en-US" sz="2400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25" name="AutoShape 19"/>
          <p:cNvSpPr>
            <a:spLocks/>
          </p:cNvSpPr>
          <p:nvPr/>
        </p:nvSpPr>
        <p:spPr bwMode="auto">
          <a:xfrm>
            <a:off x="2905125" y="1635125"/>
            <a:ext cx="73025" cy="647700"/>
          </a:xfrm>
          <a:prstGeom prst="leftBrace">
            <a:avLst>
              <a:gd name="adj1" fmla="val 73913"/>
              <a:gd name="adj2" fmla="val 50000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kumimoji="1" lang="zh-CN" altLang="en-US" sz="2400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26" name="AutoShape 20"/>
          <p:cNvSpPr>
            <a:spLocks/>
          </p:cNvSpPr>
          <p:nvPr/>
        </p:nvSpPr>
        <p:spPr bwMode="auto">
          <a:xfrm>
            <a:off x="2905125" y="2492375"/>
            <a:ext cx="73025" cy="936625"/>
          </a:xfrm>
          <a:prstGeom prst="leftBrace">
            <a:avLst>
              <a:gd name="adj1" fmla="val 106884"/>
              <a:gd name="adj2" fmla="val 50000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kumimoji="1" lang="zh-CN" altLang="en-US" sz="2400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27" name="AutoShape 21"/>
          <p:cNvSpPr>
            <a:spLocks/>
          </p:cNvSpPr>
          <p:nvPr/>
        </p:nvSpPr>
        <p:spPr bwMode="auto">
          <a:xfrm>
            <a:off x="2905125" y="3778250"/>
            <a:ext cx="71438" cy="714375"/>
          </a:xfrm>
          <a:prstGeom prst="leftBrace">
            <a:avLst>
              <a:gd name="adj1" fmla="val 131342"/>
              <a:gd name="adj2" fmla="val 50000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kumimoji="1" lang="zh-CN" altLang="en-US" sz="3600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29" name="Rectangle 2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7235825" y="1909763"/>
            <a:ext cx="677863" cy="27368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eaVert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小山摇篮图</a:t>
            </a:r>
          </a:p>
        </p:txBody>
      </p:sp>
      <p:sp>
        <p:nvSpPr>
          <p:cNvPr id="23575" name="Text Box 5"/>
          <p:cNvSpPr txBox="1">
            <a:spLocks noChangeArrowheads="1"/>
          </p:cNvSpPr>
          <p:nvPr/>
        </p:nvSpPr>
        <p:spPr bwMode="auto">
          <a:xfrm>
            <a:off x="349250" y="555625"/>
            <a:ext cx="2351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阳光朗照下的山</a:t>
            </a:r>
          </a:p>
        </p:txBody>
      </p:sp>
      <p:sp>
        <p:nvSpPr>
          <p:cNvPr id="23576" name="矩形 31"/>
          <p:cNvSpPr>
            <a:spLocks noChangeArrowheads="1"/>
          </p:cNvSpPr>
          <p:nvPr/>
        </p:nvSpPr>
        <p:spPr bwMode="auto">
          <a:xfrm>
            <a:off x="323850" y="1030288"/>
            <a:ext cx="84248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宋体" pitchFamily="2" charset="-122"/>
              </a:rPr>
              <a:t>3.</a:t>
            </a:r>
            <a:r>
              <a:rPr lang="zh-CN" altLang="en-US" sz="2400" b="1">
                <a:latin typeface="宋体" pitchFamily="2" charset="-122"/>
              </a:rPr>
              <a:t>作者怎样写出阳光朗照下的小山特别可爱、充满温情的？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619500" y="1849438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拟人</a:t>
            </a: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3762375" y="2921000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比喻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4" grpId="0"/>
      <p:bldP spid="16" grpId="0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3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4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458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pic>
        <p:nvPicPr>
          <p:cNvPr id="24579" name="Picture 3" descr="未标题-1 复制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1419225"/>
            <a:ext cx="4248150" cy="266541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WordArt 6">
            <a:extLst>
              <a:ext uri="{FF2B5EF4-FFF2-40B4-BE49-F238E27FC236}"/>
            </a:extLst>
          </p:cNvPr>
          <p:cNvSpPr>
            <a:spLocks noChangeArrowheads="1" noChangeShapeType="1"/>
          </p:cNvSpPr>
          <p:nvPr/>
        </p:nvSpPr>
        <p:spPr bwMode="auto">
          <a:xfrm>
            <a:off x="355600" y="627063"/>
            <a:ext cx="2776538" cy="488950"/>
          </a:xfrm>
          <a:prstGeom prst="rect">
            <a:avLst/>
          </a:prstGeom>
        </p:spPr>
        <p:txBody>
          <a:bodyPr wrap="none" fromWordArt="1"/>
          <a:lstStyle/>
          <a:p>
            <a:pPr>
              <a:defRPr/>
            </a:pPr>
            <a:r>
              <a:rPr lang="zh-CN" altLang="en-US" sz="2400" b="1" kern="1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薄雪覆盖下的山</a:t>
            </a:r>
          </a:p>
        </p:txBody>
      </p:sp>
      <p:pic>
        <p:nvPicPr>
          <p:cNvPr id="20" name="Picture 7" descr="图片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175" y="1419225"/>
            <a:ext cx="3990975" cy="266541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561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603" name="Text Box 9"/>
          <p:cNvSpPr txBox="1">
            <a:spLocks noChangeArrowheads="1"/>
          </p:cNvSpPr>
          <p:nvPr/>
        </p:nvSpPr>
        <p:spPr bwMode="auto">
          <a:xfrm>
            <a:off x="360363" y="669925"/>
            <a:ext cx="2339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薄雪覆盖下的山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025525" y="2066925"/>
            <a:ext cx="13017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zh-CN" altLang="en-US" sz="4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山上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843213" y="2093913"/>
            <a:ext cx="1600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kumimoji="1" lang="zh-CN" altLang="en-US" sz="4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山尖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1736725" y="3232150"/>
            <a:ext cx="5715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按</a:t>
            </a:r>
            <a:r>
              <a:rPr lang="zh-CN" altLang="en-US" sz="3200" b="1">
                <a:solidFill>
                  <a:srgbClr val="663300"/>
                </a:solidFill>
                <a:latin typeface="楷体" pitchFamily="49" charset="-122"/>
                <a:ea typeface="楷体" pitchFamily="49" charset="-122"/>
              </a:rPr>
              <a:t>由高到低的</a:t>
            </a:r>
            <a:r>
              <a:rPr kumimoji="1"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空间顺序。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6604000" y="2165350"/>
            <a:ext cx="13525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kumimoji="1" lang="zh-CN" altLang="en-US" sz="4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山腰</a:t>
            </a:r>
          </a:p>
        </p:txBody>
      </p:sp>
      <p:sp>
        <p:nvSpPr>
          <p:cNvPr id="25608" name="Line 9"/>
          <p:cNvSpPr>
            <a:spLocks noChangeShapeType="1"/>
          </p:cNvSpPr>
          <p:nvPr/>
        </p:nvSpPr>
        <p:spPr bwMode="auto">
          <a:xfrm>
            <a:off x="2195513" y="2532063"/>
            <a:ext cx="647700" cy="0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9" name="Line 10"/>
          <p:cNvSpPr>
            <a:spLocks noChangeShapeType="1"/>
          </p:cNvSpPr>
          <p:nvPr/>
        </p:nvSpPr>
        <p:spPr bwMode="auto">
          <a:xfrm>
            <a:off x="4106863" y="2566988"/>
            <a:ext cx="647700" cy="0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0" name="Line 11"/>
          <p:cNvSpPr>
            <a:spLocks noChangeShapeType="1"/>
          </p:cNvSpPr>
          <p:nvPr/>
        </p:nvSpPr>
        <p:spPr bwMode="auto">
          <a:xfrm>
            <a:off x="6011863" y="2566988"/>
            <a:ext cx="647700" cy="0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矩形 19"/>
          <p:cNvSpPr>
            <a:spLocks noChangeArrowheads="1"/>
          </p:cNvSpPr>
          <p:nvPr/>
        </p:nvSpPr>
        <p:spPr bwMode="auto">
          <a:xfrm>
            <a:off x="323850" y="1247775"/>
            <a:ext cx="8385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en-US" altLang="zh-CN" sz="2400" b="1">
                <a:solidFill>
                  <a:srgbClr val="000000"/>
                </a:solidFill>
                <a:latin typeface="宋体" pitchFamily="2" charset="-122"/>
              </a:rPr>
              <a:t>1.</a:t>
            </a:r>
            <a:r>
              <a:rPr kumimoji="1" lang="zh-CN" altLang="en-US" sz="2400" b="1">
                <a:solidFill>
                  <a:srgbClr val="000000"/>
                </a:solidFill>
                <a:latin typeface="宋体" pitchFamily="2" charset="-122"/>
              </a:rPr>
              <a:t>朗读课文第</a:t>
            </a:r>
            <a:r>
              <a:rPr kumimoji="1" lang="en-US" altLang="zh-CN" sz="2400" b="1">
                <a:solidFill>
                  <a:srgbClr val="000000"/>
                </a:solidFill>
                <a:latin typeface="宋体" pitchFamily="2" charset="-122"/>
              </a:rPr>
              <a:t>4</a:t>
            </a:r>
            <a:r>
              <a:rPr kumimoji="1" lang="zh-CN" altLang="en-US" sz="2400" b="1">
                <a:solidFill>
                  <a:srgbClr val="000000"/>
                </a:solidFill>
                <a:latin typeface="宋体" pitchFamily="2" charset="-122"/>
              </a:rPr>
              <a:t>段，说说</a:t>
            </a:r>
            <a:r>
              <a:rPr lang="zh-CN" altLang="en-US" sz="2400" b="1">
                <a:latin typeface="宋体" pitchFamily="2" charset="-122"/>
              </a:rPr>
              <a:t>文章按怎样的顺序描写雪后山景的。</a:t>
            </a: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4772025" y="2138363"/>
            <a:ext cx="1600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kumimoji="1" lang="zh-CN" altLang="en-US" sz="4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山坡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build="p" autoUpdateAnimBg="0"/>
      <p:bldP spid="15" grpId="0" autoUpdateAnimBg="0"/>
      <p:bldP spid="16" grpId="0" build="p" autoUpdateAnimBg="0"/>
      <p:bldP spid="25608" grpId="0" animBg="1"/>
      <p:bldP spid="25609" grpId="0" animBg="1"/>
      <p:bldP spid="25610" grpId="0" animBg="1"/>
      <p:bldP spid="21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663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6627" name="矩形 5"/>
          <p:cNvSpPr>
            <a:spLocks noChangeArrowheads="1"/>
          </p:cNvSpPr>
          <p:nvPr/>
        </p:nvSpPr>
        <p:spPr bwMode="auto">
          <a:xfrm>
            <a:off x="468313" y="555625"/>
            <a:ext cx="8001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宋体" pitchFamily="2" charset="-122"/>
              </a:rPr>
              <a:t>2.</a:t>
            </a:r>
            <a:r>
              <a:rPr lang="zh-CN" altLang="en-US" sz="2400" b="1" dirty="0">
                <a:latin typeface="宋体" pitchFamily="2" charset="-122"/>
              </a:rPr>
              <a:t>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最妙的是下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点儿小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雪呀</a:t>
            </a:r>
            <a:r>
              <a:rPr lang="zh-CN" altLang="en-US" sz="2400" b="1" dirty="0">
                <a:latin typeface="宋体" pitchFamily="2" charset="-122"/>
              </a:rPr>
              <a:t>”雪后山景“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妙</a:t>
            </a:r>
            <a:r>
              <a:rPr lang="zh-CN" altLang="en-US" sz="2400" b="1" dirty="0">
                <a:latin typeface="宋体" pitchFamily="2" charset="-122"/>
              </a:rPr>
              <a:t>”在何处？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7038" y="1131888"/>
            <a:ext cx="28495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①妙在雪光、雪色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6629" name="Picture 5" descr="2008311352462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1323975"/>
            <a:ext cx="2663825" cy="3263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矩形 1"/>
          <p:cNvSpPr>
            <a:spLocks noChangeArrowheads="1"/>
          </p:cNvSpPr>
          <p:nvPr/>
        </p:nvSpPr>
        <p:spPr bwMode="auto">
          <a:xfrm>
            <a:off x="230188" y="1719263"/>
            <a:ext cx="5838825" cy="111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看吧，山上的矮松越发的青黑，树尖儿上顶着一髻儿白花，好像日本看护妇。</a:t>
            </a:r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>
            <a:extLst>
              <a:ext uri="{FF2B5EF4-FFF2-40B4-BE49-F238E27FC236}"/>
            </a:extLst>
          </p:cNvPr>
          <p:cNvSpPr/>
          <p:nvPr/>
        </p:nvSpPr>
        <p:spPr>
          <a:xfrm>
            <a:off x="395288" y="3219822"/>
            <a:ext cx="5472112" cy="14051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    松的翠与雪的白相映生色；运用比喻的修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辞手法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，生动形象地写出了披雪的矮松的美丽风姿。</a:t>
            </a:r>
          </a:p>
        </p:txBody>
      </p:sp>
      <p:cxnSp>
        <p:nvCxnSpPr>
          <p:cNvPr id="5" name="直接连接符 4">
            <a:extLst>
              <a:ext uri="{FF2B5EF4-FFF2-40B4-BE49-F238E27FC236}"/>
            </a:extLst>
          </p:cNvPr>
          <p:cNvCxnSpPr/>
          <p:nvPr/>
        </p:nvCxnSpPr>
        <p:spPr>
          <a:xfrm>
            <a:off x="395288" y="2832100"/>
            <a:ext cx="5113337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/>
            </a:extLst>
          </p:cNvPr>
          <p:cNvCxnSpPr/>
          <p:nvPr/>
        </p:nvCxnSpPr>
        <p:spPr>
          <a:xfrm>
            <a:off x="5292725" y="2274888"/>
            <a:ext cx="503238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630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765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" name="Picture 3" descr="未命名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987425"/>
            <a:ext cx="3206750" cy="331311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8313" y="1347788"/>
            <a:ext cx="46736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山尖全白了，给蓝天镶上一道银边。</a:t>
            </a:r>
          </a:p>
        </p:txBody>
      </p:sp>
      <p:sp>
        <p:nvSpPr>
          <p:cNvPr id="27653" name="矩形 1"/>
          <p:cNvSpPr>
            <a:spLocks noChangeArrowheads="1"/>
          </p:cNvSpPr>
          <p:nvPr/>
        </p:nvSpPr>
        <p:spPr bwMode="auto">
          <a:xfrm>
            <a:off x="395288" y="627063"/>
            <a:ext cx="2660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①妙在雪光、雪色</a:t>
            </a:r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>
            <a:extLst>
              <a:ext uri="{FF2B5EF4-FFF2-40B4-BE49-F238E27FC236}"/>
            </a:extLst>
          </p:cNvPr>
          <p:cNvSpPr/>
          <p:nvPr/>
        </p:nvSpPr>
        <p:spPr>
          <a:xfrm>
            <a:off x="323850" y="2963863"/>
            <a:ext cx="4818063" cy="4714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ts val="34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如洗的蓝天与似银的雪相映生辉。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867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675" name="矩形 5"/>
          <p:cNvSpPr>
            <a:spLocks noChangeArrowheads="1"/>
          </p:cNvSpPr>
          <p:nvPr/>
        </p:nvSpPr>
        <p:spPr bwMode="auto">
          <a:xfrm>
            <a:off x="395288" y="669925"/>
            <a:ext cx="2660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①妙在雪光、雪色</a:t>
            </a:r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676" name="矩形 6"/>
          <p:cNvSpPr>
            <a:spLocks noChangeArrowheads="1"/>
          </p:cNvSpPr>
          <p:nvPr/>
        </p:nvSpPr>
        <p:spPr bwMode="auto">
          <a:xfrm>
            <a:off x="658813" y="1276350"/>
            <a:ext cx="7800975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这样，一道儿白，一道儿暗黄，给山们穿上一件带水纹的花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衣。</a:t>
            </a:r>
            <a:endParaRPr lang="zh-CN" altLang="en-US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>
            <a:extLst>
              <a:ext uri="{FF2B5EF4-FFF2-40B4-BE49-F238E27FC236}"/>
            </a:extLst>
          </p:cNvPr>
          <p:cNvSpPr/>
          <p:nvPr/>
        </p:nvSpPr>
        <p:spPr>
          <a:xfrm>
            <a:off x="658813" y="2636838"/>
            <a:ext cx="7585595" cy="153651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    白雪与暗黄的草</a:t>
            </a:r>
            <a:r>
              <a:rPr lang="zh-CN" altLang="en-US" sz="2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色组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成彩色的美景。“穿”字既准确表现了雪、草覆盖的状态，又引出了“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一件带水纹的花衣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”的比喻，生动形象地写出雪光之妙。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970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7651" name="矩形 5"/>
          <p:cNvSpPr>
            <a:spLocks noChangeArrowheads="1"/>
          </p:cNvSpPr>
          <p:nvPr/>
        </p:nvSpPr>
        <p:spPr bwMode="auto">
          <a:xfrm>
            <a:off x="357188" y="1052513"/>
            <a:ext cx="4359275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 看着看着，这件花衣好像被风儿吹动，叫你希望看见一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点儿更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美的山的肌肤。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7652" name="Picture 4" descr="未命名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276350"/>
            <a:ext cx="3867150" cy="2333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Text Box 8"/>
          <p:cNvSpPr txBox="1">
            <a:spLocks noChangeArrowheads="1"/>
          </p:cNvSpPr>
          <p:nvPr/>
        </p:nvSpPr>
        <p:spPr bwMode="auto">
          <a:xfrm>
            <a:off x="5076825" y="1419225"/>
            <a:ext cx="5715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山坡</a:t>
            </a:r>
          </a:p>
        </p:txBody>
      </p:sp>
      <p:sp>
        <p:nvSpPr>
          <p:cNvPr id="11" name="Text Box 1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5935663" y="1419225"/>
            <a:ext cx="2763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—</a:t>
            </a:r>
            <a:r>
              <a:rPr kumimoji="1"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白雪黄草</a:t>
            </a:r>
            <a:r>
              <a:rPr kumimoji="1" lang="zh-CN" altLang="en-US" sz="2000" b="1" dirty="0">
                <a:solidFill>
                  <a:schemeClr val="bg1"/>
                </a:solidFill>
                <a:latin typeface="宋体" panose="02010600030101010101" pitchFamily="2" charset="-122"/>
              </a:rPr>
              <a:t>（穿花衣）</a:t>
            </a:r>
          </a:p>
        </p:txBody>
      </p:sp>
      <p:sp>
        <p:nvSpPr>
          <p:cNvPr id="17" name="矩形 16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395288" y="3148013"/>
            <a:ext cx="4248150" cy="4619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以动写静，写出动人的形态。</a:t>
            </a: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9704" name="矩形 1"/>
          <p:cNvSpPr>
            <a:spLocks noChangeArrowheads="1"/>
          </p:cNvSpPr>
          <p:nvPr/>
        </p:nvSpPr>
        <p:spPr bwMode="auto">
          <a:xfrm>
            <a:off x="381000" y="555625"/>
            <a:ext cx="18870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②妙在雪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态 </a:t>
            </a:r>
            <a:endParaRPr lang="zh-CN" altLang="en-US" b="1" dirty="0"/>
          </a:p>
        </p:txBody>
      </p:sp>
      <p:cxnSp>
        <p:nvCxnSpPr>
          <p:cNvPr id="4" name="直接连接符 3">
            <a:extLst>
              <a:ext uri="{FF2B5EF4-FFF2-40B4-BE49-F238E27FC236}"/>
            </a:extLst>
          </p:cNvPr>
          <p:cNvCxnSpPr/>
          <p:nvPr/>
        </p:nvCxnSpPr>
        <p:spPr>
          <a:xfrm>
            <a:off x="430213" y="2139950"/>
            <a:ext cx="1620837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"/>
          <p:cNvSpPr>
            <a:spLocks noChangeArrowheads="1"/>
          </p:cNvSpPr>
          <p:nvPr/>
        </p:nvSpPr>
        <p:spPr bwMode="auto">
          <a:xfrm>
            <a:off x="36513" y="1076325"/>
            <a:ext cx="48958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那点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儿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薄雪好像忽然害了羞，微微露出点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儿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粉色。</a:t>
            </a:r>
          </a:p>
        </p:txBody>
      </p:sp>
      <p:grpSp>
        <p:nvGrpSpPr>
          <p:cNvPr id="30723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073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0724" name="矩形 6"/>
          <p:cNvSpPr>
            <a:spLocks noChangeArrowheads="1"/>
          </p:cNvSpPr>
          <p:nvPr/>
        </p:nvSpPr>
        <p:spPr bwMode="auto">
          <a:xfrm>
            <a:off x="395288" y="598488"/>
            <a:ext cx="18870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②妙在雪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态 </a:t>
            </a:r>
            <a:endParaRPr lang="zh-CN" altLang="en-US" b="1" dirty="0"/>
          </a:p>
        </p:txBody>
      </p:sp>
      <p:sp>
        <p:nvSpPr>
          <p:cNvPr id="8" name="矩形 7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395288" y="2749550"/>
            <a:ext cx="3960812" cy="11137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   把薄雪比喻成害羞的少女，写出雪的情态。</a:t>
            </a: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0726" name="组合 11"/>
          <p:cNvGrpSpPr>
            <a:grpSpLocks/>
          </p:cNvGrpSpPr>
          <p:nvPr/>
        </p:nvGrpSpPr>
        <p:grpSpPr bwMode="auto">
          <a:xfrm>
            <a:off x="4627563" y="1058863"/>
            <a:ext cx="4379912" cy="2592387"/>
            <a:chOff x="4572000" y="915566"/>
            <a:chExt cx="4380073" cy="2592288"/>
          </a:xfrm>
        </p:grpSpPr>
        <p:pic>
          <p:nvPicPr>
            <p:cNvPr id="30728" name="Picture 5" descr="未命名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915566"/>
              <a:ext cx="4380073" cy="25922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9" name="Text Box 9"/>
            <p:cNvSpPr txBox="1">
              <a:spLocks noChangeArrowheads="1"/>
            </p:cNvSpPr>
            <p:nvPr/>
          </p:nvSpPr>
          <p:spPr bwMode="auto">
            <a:xfrm>
              <a:off x="4932040" y="986433"/>
              <a:ext cx="642938" cy="1066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山腰</a:t>
              </a:r>
            </a:p>
          </p:txBody>
        </p:sp>
        <p:sp>
          <p:nvSpPr>
            <p:cNvPr id="11" name="Text Box 14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11899" y="1058436"/>
              <a:ext cx="2763939" cy="400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en-US" altLang="zh-CN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</a:rPr>
                <a:t>—</a:t>
              </a:r>
              <a:r>
                <a:rPr kumimoji="1"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</a:rPr>
                <a:t>薄雪露粉色</a:t>
              </a:r>
              <a:r>
                <a:rPr kumimoji="1"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宋体" panose="02010600030101010101" pitchFamily="2" charset="-122"/>
                </a:rPr>
                <a:t>（害羞）</a:t>
              </a:r>
            </a:p>
          </p:txBody>
        </p:sp>
      </p:grpSp>
      <p:sp>
        <p:nvSpPr>
          <p:cNvPr id="13" name="圆角矩形 12">
            <a:extLst>
              <a:ext uri="{FF2B5EF4-FFF2-40B4-BE49-F238E27FC236}"/>
            </a:extLst>
          </p:cNvPr>
          <p:cNvSpPr/>
          <p:nvPr/>
        </p:nvSpPr>
        <p:spPr>
          <a:xfrm>
            <a:off x="3491880" y="1215945"/>
            <a:ext cx="936104" cy="461963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174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14339"/>
          <p:cNvSpPr txBox="1">
            <a:spLocks noChangeArrowheads="1"/>
          </p:cNvSpPr>
          <p:nvPr/>
        </p:nvSpPr>
        <p:spPr bwMode="auto">
          <a:xfrm>
            <a:off x="500063" y="627534"/>
            <a:ext cx="7600329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</a:rPr>
              <a:t>3.</a:t>
            </a:r>
            <a:r>
              <a:rPr lang="zh-CN" altLang="en-US" sz="2400" b="1" dirty="0">
                <a:latin typeface="宋体" pitchFamily="2" charset="-122"/>
              </a:rPr>
              <a:t>济南的雪一</a:t>
            </a:r>
            <a:r>
              <a:rPr lang="zh-CN" altLang="en-US" sz="2400" b="1" dirty="0" smtClean="0">
                <a:latin typeface="宋体" pitchFamily="2" charset="-122"/>
              </a:rPr>
              <a:t>点儿也</a:t>
            </a:r>
            <a:r>
              <a:rPr lang="zh-CN" altLang="en-US" sz="2400" b="1" dirty="0">
                <a:latin typeface="宋体" pitchFamily="2" charset="-122"/>
              </a:rPr>
              <a:t>没抹杀暖冬的光彩，反而把冬天的“温晴”越发显露了出来，请同学们归纳第4段的写景特色。</a:t>
            </a:r>
          </a:p>
        </p:txBody>
      </p:sp>
      <p:sp>
        <p:nvSpPr>
          <p:cNvPr id="8" name="文本框 14340"/>
          <p:cNvSpPr txBox="1">
            <a:spLocks noChangeArrowheads="1"/>
          </p:cNvSpPr>
          <p:nvPr/>
        </p:nvSpPr>
        <p:spPr bwMode="auto">
          <a:xfrm>
            <a:off x="395288" y="2207384"/>
            <a:ext cx="7921128" cy="2236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ea typeface="楷体" pitchFamily="49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ea typeface="楷体" pitchFamily="49" charset="-122"/>
              </a:rPr>
              <a:t>  作者从</a:t>
            </a:r>
            <a:r>
              <a:rPr lang="zh-CN" altLang="en-US" sz="2400" b="1" dirty="0">
                <a:solidFill>
                  <a:srgbClr val="FF0000"/>
                </a:solidFill>
                <a:ea typeface="楷体" pitchFamily="49" charset="-122"/>
              </a:rPr>
              <a:t>色彩和变化</a:t>
            </a:r>
            <a:r>
              <a:rPr lang="zh-CN" altLang="en-US" sz="2400" b="1" dirty="0">
                <a:solidFill>
                  <a:srgbClr val="0000FF"/>
                </a:solidFill>
                <a:ea typeface="楷体" pitchFamily="49" charset="-122"/>
              </a:rPr>
              <a:t>两个角度描写了山上的矮松、黄草和薄雪等景色。写山景</a:t>
            </a:r>
            <a:r>
              <a:rPr lang="zh-CN" altLang="en-US" sz="2400" b="1" dirty="0">
                <a:solidFill>
                  <a:srgbClr val="FF0000"/>
                </a:solidFill>
                <a:ea typeface="楷体" pitchFamily="49" charset="-122"/>
              </a:rPr>
              <a:t>按照山上、山尖、山坡到山腰的空间顺序</a:t>
            </a:r>
            <a:r>
              <a:rPr lang="zh-CN" altLang="en-US" sz="2400" b="1" dirty="0">
                <a:solidFill>
                  <a:srgbClr val="0000FF"/>
                </a:solidFill>
                <a:ea typeface="楷体" pitchFamily="49" charset="-122"/>
              </a:rPr>
              <a:t>，有层次地把各个部分雪的光、色、态展现出来，让读者感受到的不仅是雪的外在美，还有雪的情韵。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/>
      <p:bldP spid="8" grpId="1" bldLvl="0"/>
      <p:bldP spid="8" grpId="2" bldLvl="0"/>
      <p:bldP spid="8" grpId="3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2813" y="4238625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5" name="文本框 15"/>
          <p:cNvSpPr txBox="1">
            <a:spLocks noChangeArrowheads="1"/>
          </p:cNvSpPr>
          <p:nvPr/>
        </p:nvSpPr>
        <p:spPr bwMode="auto">
          <a:xfrm>
            <a:off x="7275513" y="4227513"/>
            <a:ext cx="1230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kumimoji="1" lang="zh-CN" altLang="en-US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第一课时</a:t>
            </a:r>
            <a:endParaRPr kumimoji="1" lang="zh-CN" altLang="en-US" sz="200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26" name="文本框 14"/>
          <p:cNvSpPr txBox="1">
            <a:spLocks noChangeArrowheads="1"/>
          </p:cNvSpPr>
          <p:nvPr/>
        </p:nvSpPr>
        <p:spPr bwMode="auto">
          <a:xfrm>
            <a:off x="7275513" y="4619625"/>
            <a:ext cx="1230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kumimoji="1" lang="zh-CN" altLang="en-US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第二课时</a:t>
            </a:r>
            <a:endParaRPr kumimoji="1" lang="zh-CN" altLang="en-US" sz="200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127" name="组合 1"/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9332"/>
          </a:xfrm>
        </p:grpSpPr>
        <p:sp>
          <p:nvSpPr>
            <p:cNvPr id="13" name="圆角矩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58738" y="98353"/>
              <a:ext cx="1920875" cy="31226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/>
            </a:p>
          </p:txBody>
        </p:sp>
        <p:sp>
          <p:nvSpPr>
            <p:cNvPr id="5133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b="1" dirty="0">
                  <a:solidFill>
                    <a:schemeClr val="bg1"/>
                  </a:solidFill>
                  <a:latin typeface="宋体" pitchFamily="2" charset="-122"/>
                </a:rPr>
                <a:t>七年级语文上册</a:t>
              </a:r>
            </a:p>
          </p:txBody>
        </p:sp>
      </p:grpSp>
      <p:sp>
        <p:nvSpPr>
          <p:cNvPr id="14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2267744" y="1563638"/>
            <a:ext cx="5472608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2  </a:t>
            </a: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济南的冬天</a:t>
            </a:r>
          </a:p>
        </p:txBody>
      </p:sp>
      <p:pic>
        <p:nvPicPr>
          <p:cNvPr id="12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4"/>
          <p:cNvGrpSpPr>
            <a:grpSpLocks/>
          </p:cNvGrpSpPr>
          <p:nvPr/>
        </p:nvGrpSpPr>
        <p:grpSpPr bwMode="auto">
          <a:xfrm>
            <a:off x="571500" y="857250"/>
            <a:ext cx="7864475" cy="3643313"/>
            <a:chOff x="450850" y="660800"/>
            <a:chExt cx="7865566" cy="3063078"/>
          </a:xfrm>
        </p:grpSpPr>
        <p:pic>
          <p:nvPicPr>
            <p:cNvPr id="32781" name="一个圆顶角并剪去另一个顶角的矩形 1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2651" y="698890"/>
              <a:ext cx="8776917" cy="3656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561990" y="660800"/>
              <a:ext cx="2518124" cy="64464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2771" name="组 1"/>
          <p:cNvGrpSpPr>
            <a:grpSpLocks/>
          </p:cNvGrpSpPr>
          <p:nvPr/>
        </p:nvGrpSpPr>
        <p:grpSpPr bwMode="auto">
          <a:xfrm>
            <a:off x="703263" y="882650"/>
            <a:ext cx="2517775" cy="601663"/>
            <a:chOff x="7647436" y="3815009"/>
            <a:chExt cx="2515853" cy="601051"/>
          </a:xfrm>
        </p:grpSpPr>
        <p:sp>
          <p:nvSpPr>
            <p:cNvPr id="32779" name="文本框 30"/>
            <p:cNvSpPr txBox="1">
              <a:spLocks noChangeArrowheads="1"/>
            </p:cNvSpPr>
            <p:nvPr/>
          </p:nvSpPr>
          <p:spPr bwMode="auto">
            <a:xfrm>
              <a:off x="8613224" y="3885580"/>
              <a:ext cx="1550065" cy="459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方法指导</a:t>
              </a:r>
            </a:p>
          </p:txBody>
        </p:sp>
        <p:pic>
          <p:nvPicPr>
            <p:cNvPr id="32780" name="图片 9" descr="book.gi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7436" y="3815009"/>
              <a:ext cx="977957" cy="60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文本框 16">
            <a:extLst>
              <a:ext uri="{FF2B5EF4-FFF2-40B4-BE49-F238E27FC236}"/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14375" y="1500188"/>
            <a:ext cx="7715250" cy="1928812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【答题技巧】</a:t>
            </a:r>
            <a:r>
              <a:rPr lang="zh-CN" altLang="en-US" sz="24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景物描写一般以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空间顺序</a:t>
            </a:r>
            <a:r>
              <a:rPr lang="zh-CN" altLang="en-US" sz="24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（由远到近、由近到远、由上到下、由外到里等）为主，采用</a:t>
            </a:r>
            <a:r>
              <a:rPr lang="en-US" altLang="zh-CN" sz="24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“</a:t>
            </a:r>
            <a:r>
              <a:rPr lang="zh-CN" altLang="en-US" sz="24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移步换景</a:t>
            </a:r>
            <a:r>
              <a:rPr lang="en-US" altLang="zh-CN" sz="24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”</a:t>
            </a:r>
            <a:r>
              <a:rPr lang="zh-CN" altLang="en-US" sz="24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法，有时也会采用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时间顺序</a:t>
            </a:r>
            <a:r>
              <a:rPr lang="zh-CN" altLang="en-US" sz="24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（从早到晚、春夏秋冬等），回答此类题时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应通读全段，寻找有关空间、时间</a:t>
            </a:r>
            <a:r>
              <a:rPr lang="zh-CN" altLang="en-US" sz="24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等的词语，从而判</a:t>
            </a:r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断写</a:t>
            </a:r>
            <a:r>
              <a:rPr lang="zh-CN" altLang="en-US" sz="24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作顺序。</a:t>
            </a:r>
          </a:p>
        </p:txBody>
      </p:sp>
      <p:sp>
        <p:nvSpPr>
          <p:cNvPr id="16" name="文本框 17">
            <a:extLst>
              <a:ext uri="{FF2B5EF4-FFF2-40B4-BE49-F238E27FC236}"/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71500" y="3500438"/>
            <a:ext cx="7858125" cy="1000125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【答题思路】</a:t>
            </a:r>
            <a:r>
              <a:rPr lang="zh-CN" altLang="en-US" sz="24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文章是按</a:t>
            </a:r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照</a:t>
            </a:r>
            <a:r>
              <a:rPr lang="en-US" altLang="zh-CN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……</a:t>
            </a:r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的</a:t>
            </a:r>
            <a:r>
              <a:rPr lang="zh-CN" altLang="en-US" sz="24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空间（时间）顺序来描写景物的，条理清晰地描写了景物</a:t>
            </a:r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的</a:t>
            </a:r>
            <a:r>
              <a:rPr lang="en-US" altLang="zh-CN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……</a:t>
            </a:r>
            <a:r>
              <a:rPr lang="zh-CN" altLang="en-US" sz="2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特</a:t>
            </a:r>
            <a:r>
              <a:rPr lang="zh-CN" altLang="en-US" sz="2400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征。</a:t>
            </a:r>
          </a:p>
        </p:txBody>
      </p:sp>
      <p:sp>
        <p:nvSpPr>
          <p:cNvPr id="32774" name="TextBox 20"/>
          <p:cNvSpPr txBox="1">
            <a:spLocks noChangeArrowheads="1"/>
          </p:cNvSpPr>
          <p:nvPr/>
        </p:nvSpPr>
        <p:spPr bwMode="auto">
          <a:xfrm>
            <a:off x="3286125" y="785813"/>
            <a:ext cx="3429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宋体" pitchFamily="2" charset="-122"/>
              </a:rPr>
              <a:t>景物描写顺序及作用</a:t>
            </a:r>
          </a:p>
        </p:txBody>
      </p:sp>
      <p:grpSp>
        <p:nvGrpSpPr>
          <p:cNvPr id="32775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277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380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3795" name="Text Box 10"/>
          <p:cNvSpPr txBox="1">
            <a:spLocks noChangeArrowheads="1"/>
          </p:cNvSpPr>
          <p:nvPr/>
        </p:nvSpPr>
        <p:spPr bwMode="auto">
          <a:xfrm>
            <a:off x="392113" y="555625"/>
            <a:ext cx="1731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城外的远山</a:t>
            </a:r>
          </a:p>
        </p:txBody>
      </p:sp>
      <p:sp>
        <p:nvSpPr>
          <p:cNvPr id="33796" name="矩形 6"/>
          <p:cNvSpPr>
            <a:spLocks noChangeArrowheads="1"/>
          </p:cNvSpPr>
          <p:nvPr/>
        </p:nvSpPr>
        <p:spPr bwMode="auto">
          <a:xfrm>
            <a:off x="323850" y="1030288"/>
            <a:ext cx="41862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宋体" pitchFamily="2" charset="-122"/>
              </a:rPr>
              <a:t>1.</a:t>
            </a:r>
            <a:r>
              <a:rPr lang="zh-CN" altLang="en-US" sz="2400" b="1">
                <a:latin typeface="宋体" pitchFamily="2" charset="-122"/>
              </a:rPr>
              <a:t>这一段怎样写城外远山的？</a:t>
            </a:r>
          </a:p>
        </p:txBody>
      </p:sp>
      <p:sp>
        <p:nvSpPr>
          <p:cNvPr id="33797" name="文本框 7"/>
          <p:cNvSpPr txBox="1">
            <a:spLocks noChangeArrowheads="1"/>
          </p:cNvSpPr>
          <p:nvPr/>
        </p:nvSpPr>
        <p:spPr bwMode="auto">
          <a:xfrm>
            <a:off x="539750" y="1563688"/>
            <a:ext cx="7561263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古老的济南，城内那么狭窄，城外又那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么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宽敞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山坡上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卧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着些小村庄，小村庄的房顶上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卧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着点儿雪，对，这是张小水墨画，也许是唐代的名手画的吧。</a:t>
            </a:r>
          </a:p>
        </p:txBody>
      </p:sp>
      <p:sp>
        <p:nvSpPr>
          <p:cNvPr id="13" name="矩形: 圆角 12">
            <a:extLst>
              <a:ext uri="{FF2B5EF4-FFF2-40B4-BE49-F238E27FC236}"/>
            </a:extLst>
          </p:cNvPr>
          <p:cNvSpPr/>
          <p:nvPr/>
        </p:nvSpPr>
        <p:spPr>
          <a:xfrm>
            <a:off x="4283968" y="1678757"/>
            <a:ext cx="720080" cy="374873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/>
            </a:extLst>
          </p:cNvPr>
          <p:cNvSpPr/>
          <p:nvPr/>
        </p:nvSpPr>
        <p:spPr>
          <a:xfrm>
            <a:off x="6744221" y="1578124"/>
            <a:ext cx="636091" cy="43204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611188" y="2978150"/>
            <a:ext cx="590550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/>
            </a:extLst>
          </p:cNvPr>
          <p:cNvSpPr/>
          <p:nvPr/>
        </p:nvSpPr>
        <p:spPr>
          <a:xfrm>
            <a:off x="296863" y="3408363"/>
            <a:ext cx="8523287" cy="13239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用城内的</a:t>
            </a:r>
            <a:r>
              <a:rPr lang="en-US" altLang="zh-CN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狭窄</a:t>
            </a:r>
            <a:r>
              <a:rPr lang="en-US" altLang="zh-CN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映衬城外的</a:t>
            </a:r>
            <a:r>
              <a:rPr lang="en-US" altLang="zh-CN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宽敞</a:t>
            </a:r>
            <a:r>
              <a:rPr lang="en-US" altLang="zh-CN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，用两个</a:t>
            </a:r>
            <a:r>
              <a:rPr lang="en-US" altLang="zh-CN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卧</a:t>
            </a:r>
            <a:r>
              <a:rPr lang="en-US" altLang="zh-CN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字，传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神地写出了村庄和雪的情态，渲染了一种安适平静的气氛，与文章基调相协调，有一字传神之效。用“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唐代的名手画的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”“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小水墨画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”比喻城外的远山，一两笔就勾画出了济南冬天城外远山的特点。</a:t>
            </a:r>
          </a:p>
        </p:txBody>
      </p:sp>
      <p:sp>
        <p:nvSpPr>
          <p:cNvPr id="33802" name="矩形 20"/>
          <p:cNvSpPr>
            <a:spLocks noChangeArrowheads="1"/>
          </p:cNvSpPr>
          <p:nvPr/>
        </p:nvSpPr>
        <p:spPr bwMode="auto">
          <a:xfrm>
            <a:off x="5867400" y="2998788"/>
            <a:ext cx="698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00FF"/>
                </a:solidFill>
                <a:latin typeface="宋体" pitchFamily="2" charset="-122"/>
              </a:rPr>
              <a:t>比喻</a:t>
            </a:r>
            <a:endParaRPr lang="zh-CN" altLang="en-US" b="1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20" grpId="0" animBg="1"/>
      <p:bldP spid="3380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未命名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47" y="555526"/>
            <a:ext cx="8501905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684213" y="771525"/>
            <a:ext cx="1785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城外远山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1054100" y="1230313"/>
            <a:ext cx="2857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卧 （小水墨画） 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3568700" y="1184275"/>
            <a:ext cx="1651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素淡雅致</a:t>
            </a:r>
          </a:p>
        </p:txBody>
      </p:sp>
      <p:grpSp>
        <p:nvGrpSpPr>
          <p:cNvPr id="34822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482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  <p:bldP spid="19" grpId="0" autoUpdateAnimBg="0"/>
      <p:bldP spid="20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584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5843" name="Rectangle 14"/>
          <p:cNvSpPr>
            <a:spLocks noChangeArrowheads="1"/>
          </p:cNvSpPr>
          <p:nvPr/>
        </p:nvSpPr>
        <p:spPr bwMode="auto">
          <a:xfrm>
            <a:off x="533400" y="627063"/>
            <a:ext cx="8215313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latin typeface="宋体" pitchFamily="2" charset="-122"/>
              </a:rPr>
              <a:t>2.“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山坡上卧着些小村庄，小村庄的房顶上卧着点儿雪</a:t>
            </a:r>
            <a:r>
              <a:rPr lang="en-US" altLang="zh-CN" sz="2400" b="1">
                <a:latin typeface="宋体" pitchFamily="2" charset="-122"/>
              </a:rPr>
              <a:t>” </a:t>
            </a:r>
            <a:r>
              <a:rPr lang="zh-CN" altLang="zh-CN" sz="2400" b="1">
                <a:latin typeface="宋体" pitchFamily="2" charset="-122"/>
              </a:rPr>
              <a:t>一句中的</a:t>
            </a:r>
            <a:r>
              <a:rPr lang="en-US" altLang="zh-CN" sz="2400" b="1">
                <a:latin typeface="宋体" pitchFamily="2" charset="-122"/>
              </a:rPr>
              <a:t>“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卧</a:t>
            </a:r>
            <a:r>
              <a:rPr lang="en-US" altLang="zh-CN" sz="2400" b="1">
                <a:latin typeface="宋体" pitchFamily="2" charset="-122"/>
              </a:rPr>
              <a:t>”</a:t>
            </a:r>
            <a:r>
              <a:rPr lang="zh-CN" altLang="en-US" sz="2400" b="1">
                <a:latin typeface="宋体" pitchFamily="2" charset="-122"/>
              </a:rPr>
              <a:t>换成“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躺</a:t>
            </a:r>
            <a:r>
              <a:rPr lang="zh-CN" altLang="en-US" sz="2400" b="1">
                <a:latin typeface="宋体" pitchFamily="2" charset="-122"/>
              </a:rPr>
              <a:t>”好不好</a:t>
            </a:r>
            <a:r>
              <a:rPr lang="zh-CN" altLang="zh-CN" sz="2400" b="1">
                <a:latin typeface="宋体" pitchFamily="2" charset="-122"/>
              </a:rPr>
              <a:t>？</a:t>
            </a:r>
            <a:r>
              <a:rPr lang="zh-CN" altLang="en-US" sz="2400" b="1">
                <a:latin typeface="宋体" pitchFamily="2" charset="-122"/>
              </a:rPr>
              <a:t>为什么？</a:t>
            </a:r>
            <a:endParaRPr lang="zh-CN" altLang="zh-CN" sz="2400" b="1">
              <a:latin typeface="宋体" pitchFamily="2" charset="-122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355600" y="1703388"/>
            <a:ext cx="81772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不好。因为</a:t>
            </a:r>
            <a:r>
              <a:rPr lang="zh-CN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“卧”字，表现出“安闲、舒适”的状态，既与前边的“暖和安适地睡着”相照应，又传神地写出了小村庄和小雪的姿态，就好像它们都有灵性一样，烘托出一种恬静安逸的气氛。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“躺”则表现不出这种情态。</a:t>
            </a:r>
            <a:endParaRPr lang="zh-CN" altLang="zh-CN" sz="24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5"/>
          <p:cNvGrpSpPr>
            <a:grpSpLocks/>
          </p:cNvGrpSpPr>
          <p:nvPr/>
        </p:nvGrpSpPr>
        <p:grpSpPr bwMode="auto">
          <a:xfrm>
            <a:off x="450850" y="155575"/>
            <a:ext cx="1630363" cy="400050"/>
            <a:chOff x="160049" y="525491"/>
            <a:chExt cx="1629583" cy="400110"/>
          </a:xfrm>
        </p:grpSpPr>
        <p:pic>
          <p:nvPicPr>
            <p:cNvPr id="17" name="图片 16">
              <a:extLst>
                <a:ext uri="{FF2B5EF4-FFF2-40B4-BE49-F238E27FC236}"/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049" y="536606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6869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kumimoji="1" lang="zh-CN" altLang="en-US" sz="2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第二课时</a:t>
              </a:r>
            </a:p>
          </p:txBody>
        </p:sp>
      </p:grpSp>
      <p:sp>
        <p:nvSpPr>
          <p:cNvPr id="36867" name="TextBox 4"/>
          <p:cNvSpPr txBox="1">
            <a:spLocks noChangeArrowheads="1"/>
          </p:cNvSpPr>
          <p:nvPr/>
        </p:nvSpPr>
        <p:spPr bwMode="auto">
          <a:xfrm>
            <a:off x="684213" y="1058863"/>
            <a:ext cx="7848600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    上节课我们跟随老舍先生的脚步，一起欣赏了济南冬天雪后山景的美。济南的水又有何特点呢？让我们再次走进课文，去了解一下。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790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" name="Picture 2" descr="http://images3.ctrip.com/wri/images/200611/ZXHWELCOME200229144101734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b="8664"/>
          <a:stretch>
            <a:fillRect/>
          </a:stretch>
        </p:blipFill>
        <p:spPr bwMode="auto">
          <a:xfrm>
            <a:off x="5275263" y="2857500"/>
            <a:ext cx="3617912" cy="2016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7" name="Picture 4" descr="http://image.xitek.com/photo/200706/1183/118340/118340_1180919195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l="4057" t="6233" r="3331" b="5080"/>
          <a:stretch>
            <a:fillRect/>
          </a:stretch>
        </p:blipFill>
        <p:spPr bwMode="auto">
          <a:xfrm>
            <a:off x="196850" y="1336675"/>
            <a:ext cx="3089275" cy="1970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8" name="Picture 6" descr="http://pic23.nipic.com/20120811/2853786_221458971000_2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b="8347"/>
          <a:stretch>
            <a:fillRect/>
          </a:stretch>
        </p:blipFill>
        <p:spPr bwMode="auto">
          <a:xfrm>
            <a:off x="2392363" y="2284413"/>
            <a:ext cx="3619500" cy="2076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971550" y="3487738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绿萍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6832600" y="2286000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水藻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3617913" y="4424363"/>
            <a:ext cx="9064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垂柳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爆炸形 1 11">
            <a:extLst>
              <a:ext uri="{FF2B5EF4-FFF2-40B4-BE49-F238E27FC236}"/>
            </a:extLst>
          </p:cNvPr>
          <p:cNvSpPr/>
          <p:nvPr/>
        </p:nvSpPr>
        <p:spPr>
          <a:xfrm>
            <a:off x="3563938" y="1131888"/>
            <a:ext cx="1006475" cy="914400"/>
          </a:xfrm>
          <a:prstGeom prst="irregularSeal1">
            <a:avLst/>
          </a:prstGeom>
          <a:solidFill>
            <a:srgbClr val="99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绿</a:t>
            </a:r>
            <a:endParaRPr lang="zh-CN" altLang="en-US" sz="28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燕尾形箭头 14">
            <a:extLst>
              <a:ext uri="{FF2B5EF4-FFF2-40B4-BE49-F238E27FC236}"/>
            </a:extLst>
          </p:cNvPr>
          <p:cNvSpPr/>
          <p:nvPr/>
        </p:nvSpPr>
        <p:spPr>
          <a:xfrm>
            <a:off x="4643438" y="1470025"/>
            <a:ext cx="576262" cy="352425"/>
          </a:xfrm>
          <a:prstGeom prst="notchedRightArrow">
            <a:avLst/>
          </a:prstGeom>
          <a:solidFill>
            <a:srgbClr val="CCF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6" name="圆角矩形 15">
            <a:extLst>
              <a:ext uri="{FF2B5EF4-FFF2-40B4-BE49-F238E27FC236}"/>
            </a:extLst>
          </p:cNvPr>
          <p:cNvSpPr/>
          <p:nvPr/>
        </p:nvSpPr>
        <p:spPr>
          <a:xfrm>
            <a:off x="5292725" y="1355725"/>
            <a:ext cx="3382963" cy="5461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水温暖多情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富于生机</a:t>
            </a:r>
            <a:endParaRPr lang="zh-CN" altLang="en-US" sz="24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900" name="矩形 17"/>
          <p:cNvSpPr>
            <a:spLocks noChangeArrowheads="1"/>
          </p:cNvSpPr>
          <p:nvPr/>
        </p:nvSpPr>
        <p:spPr bwMode="auto">
          <a:xfrm>
            <a:off x="323850" y="598488"/>
            <a:ext cx="8385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宋体" pitchFamily="2" charset="-122"/>
              </a:rPr>
              <a:t>1.</a:t>
            </a:r>
            <a:r>
              <a:rPr lang="zh-CN" altLang="en-US" sz="2400" b="1">
                <a:latin typeface="宋体" pitchFamily="2" charset="-122"/>
              </a:rPr>
              <a:t>自由朗读第</a:t>
            </a:r>
            <a:r>
              <a:rPr lang="en-US" altLang="zh-CN" sz="2400" b="1">
                <a:latin typeface="宋体" pitchFamily="2" charset="-122"/>
              </a:rPr>
              <a:t>6</a:t>
            </a:r>
            <a:r>
              <a:rPr lang="zh-CN" altLang="en-US" sz="2400" b="1">
                <a:latin typeface="宋体" pitchFamily="2" charset="-122"/>
              </a:rPr>
              <a:t>段，说说这一段写济南冬天的水有什么特点。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1" grpId="0" autoUpdateAnimBg="0"/>
      <p:bldP spid="12" grpId="0" animBg="1"/>
      <p:bldP spid="15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892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4819" name="Picture 2" descr="未命名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" b="8657"/>
          <a:stretch/>
        </p:blipFill>
        <p:spPr bwMode="auto">
          <a:xfrm>
            <a:off x="4205040" y="2158801"/>
            <a:ext cx="4039367" cy="2350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3" descr="未命名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9542"/>
            <a:ext cx="3429000" cy="26304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WordArt 8">
            <a:extLst>
              <a:ext uri="{FF2B5EF4-FFF2-40B4-BE49-F238E27FC236}"/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00113" y="3579813"/>
            <a:ext cx="1752600" cy="930275"/>
          </a:xfrm>
          <a:prstGeom prst="rect">
            <a:avLst/>
          </a:prstGeom>
        </p:spPr>
        <p:txBody>
          <a:bodyPr wrap="none" fromWordArt="1"/>
          <a:lstStyle/>
          <a:p>
            <a:pPr algn="ctr">
              <a:defRPr/>
            </a:pPr>
            <a:r>
              <a:rPr lang="zh-CN" altLang="en-US" sz="3600" b="1" kern="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4140200" y="842963"/>
            <a:ext cx="4516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澄清、清亮、蓝汪汪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蓝水晶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6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6640513" y="1485900"/>
            <a:ext cx="1422400" cy="461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清澈透明</a:t>
            </a:r>
          </a:p>
        </p:txBody>
      </p:sp>
      <p:sp>
        <p:nvSpPr>
          <p:cNvPr id="21" name="燕尾形箭头 20">
            <a:extLst>
              <a:ext uri="{FF2B5EF4-FFF2-40B4-BE49-F238E27FC236}"/>
            </a:extLst>
          </p:cNvPr>
          <p:cNvSpPr/>
          <p:nvPr/>
        </p:nvSpPr>
        <p:spPr>
          <a:xfrm>
            <a:off x="5926138" y="1492250"/>
            <a:ext cx="576262" cy="352425"/>
          </a:xfrm>
          <a:prstGeom prst="notchedRightArrow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2" name="椭圆 21">
            <a:extLst>
              <a:ext uri="{FF2B5EF4-FFF2-40B4-BE49-F238E27FC236}"/>
            </a:extLst>
          </p:cNvPr>
          <p:cNvSpPr/>
          <p:nvPr/>
        </p:nvSpPr>
        <p:spPr>
          <a:xfrm>
            <a:off x="4152900" y="1423988"/>
            <a:ext cx="1643063" cy="57150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清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、亮</a:t>
            </a:r>
            <a:endParaRPr lang="zh-CN" altLang="en-US" sz="24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  <p:bldP spid="19" grpId="0" animBg="1"/>
      <p:bldP spid="21" grpId="0" animBg="1"/>
      <p:bldP spid="2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994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9939" name="矩形 5"/>
          <p:cNvSpPr>
            <a:spLocks noChangeArrowheads="1"/>
          </p:cNvSpPr>
          <p:nvPr/>
        </p:nvSpPr>
        <p:spPr bwMode="auto">
          <a:xfrm>
            <a:off x="323850" y="669925"/>
            <a:ext cx="4800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宋体" pitchFamily="2" charset="-122"/>
              </a:rPr>
              <a:t>2.</a:t>
            </a:r>
            <a:r>
              <a:rPr lang="zh-CN" altLang="en-US" sz="2400" b="1">
                <a:latin typeface="宋体" pitchFamily="2" charset="-122"/>
              </a:rPr>
              <a:t>这段文字运用了什么修辞手法？</a:t>
            </a:r>
          </a:p>
        </p:txBody>
      </p:sp>
      <p:sp>
        <p:nvSpPr>
          <p:cNvPr id="35844" name="TextBox 9"/>
          <p:cNvSpPr txBox="1">
            <a:spLocks noChangeArrowheads="1"/>
          </p:cNvSpPr>
          <p:nvPr/>
        </p:nvSpPr>
        <p:spPr bwMode="auto">
          <a:xfrm>
            <a:off x="323850" y="1276350"/>
            <a:ext cx="856932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①水藻真绿，把终年贮蓄的绿色全拿出来了。天儿越晴，水藻越绿，就凭这些绿的精神，水也不忍得冻上；况且那长枝的垂柳还要在水里照个影儿呢。</a:t>
            </a:r>
          </a:p>
        </p:txBody>
      </p:sp>
      <p:sp>
        <p:nvSpPr>
          <p:cNvPr id="2" name="矩形 1">
            <a:extLst>
              <a:ext uri="{FF2B5EF4-FFF2-40B4-BE49-F238E27FC236}"/>
            </a:extLst>
          </p:cNvPr>
          <p:cNvSpPr/>
          <p:nvPr/>
        </p:nvSpPr>
        <p:spPr>
          <a:xfrm>
            <a:off x="599118" y="3219822"/>
            <a:ext cx="7854950" cy="11137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   拟人，生动形象地写出水的温暖多情，表现出济南冬天的无限生机和在冬天里孕育着的朦胧春意。</a:t>
            </a:r>
          </a:p>
        </p:txBody>
      </p:sp>
      <p:cxnSp>
        <p:nvCxnSpPr>
          <p:cNvPr id="4" name="直接连接符 3">
            <a:extLst>
              <a:ext uri="{FF2B5EF4-FFF2-40B4-BE49-F238E27FC236}"/>
            </a:extLst>
          </p:cNvPr>
          <p:cNvCxnSpPr/>
          <p:nvPr/>
        </p:nvCxnSpPr>
        <p:spPr>
          <a:xfrm>
            <a:off x="2267942" y="1851025"/>
            <a:ext cx="403225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1402755" y="2355850"/>
            <a:ext cx="4897437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2124075" y="2932113"/>
            <a:ext cx="172720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>
            <a:spLocks noChangeArrowheads="1"/>
          </p:cNvSpPr>
          <p:nvPr/>
        </p:nvSpPr>
        <p:spPr bwMode="auto">
          <a:xfrm>
            <a:off x="430213" y="795338"/>
            <a:ext cx="7813675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②看吧，由澄清的河水慢慢往上看吧，空中，半空中，天上，自上而下全是那么清亮，那么蓝汪汪的，整个的是块空灵的蓝水晶。</a:t>
            </a:r>
          </a:p>
        </p:txBody>
      </p:sp>
      <p:grpSp>
        <p:nvGrpSpPr>
          <p:cNvPr id="40963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4096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cxnSp>
        <p:nvCxnSpPr>
          <p:cNvPr id="9" name="直接连接符 8">
            <a:extLst>
              <a:ext uri="{FF2B5EF4-FFF2-40B4-BE49-F238E27FC236}"/>
            </a:extLst>
          </p:cNvPr>
          <p:cNvCxnSpPr/>
          <p:nvPr/>
        </p:nvCxnSpPr>
        <p:spPr>
          <a:xfrm>
            <a:off x="6948264" y="1924050"/>
            <a:ext cx="1080741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539750" y="2444750"/>
            <a:ext cx="2376066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/>
            </a:extLst>
          </p:cNvPr>
          <p:cNvSpPr/>
          <p:nvPr/>
        </p:nvSpPr>
        <p:spPr>
          <a:xfrm>
            <a:off x="1246188" y="2859088"/>
            <a:ext cx="6854825" cy="1200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   用“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蓝水晶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”比喻蓝汪汪、清亮亮的天空，生动形象地写出了天空的晴朗。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46081" y="987425"/>
            <a:ext cx="666764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987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199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" name="Rectangle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>
          <a:xfrm>
            <a:off x="1187450" y="749300"/>
            <a:ext cx="5789613" cy="527050"/>
          </a:xfrm>
          <a:prstGeom prst="rect">
            <a:avLst/>
          </a:prstGeom>
          <a:noFill/>
        </p:spPr>
        <p:txBody>
          <a:bodyPr/>
          <a:lstStyle/>
          <a:p>
            <a:pPr algn="ctr" defTabSz="685800">
              <a:defRPr/>
            </a:pPr>
            <a:r>
              <a:rPr lang="en-US" altLang="zh-CN" sz="2600" b="1" dirty="0">
                <a:latin typeface="宋体" pitchFamily="2" charset="-122"/>
                <a:cs typeface="+mj-cs"/>
              </a:rPr>
              <a:t>1.</a:t>
            </a:r>
            <a:r>
              <a:rPr lang="zh-CN" altLang="en-US" sz="2600" b="1" dirty="0">
                <a:latin typeface="宋体" pitchFamily="2" charset="-122"/>
                <a:cs typeface="+mj-cs"/>
              </a:rPr>
              <a:t>作者为什么把山水作为描写重点？</a:t>
            </a:r>
          </a:p>
        </p:txBody>
      </p:sp>
      <p:sp>
        <p:nvSpPr>
          <p:cNvPr id="9" name="Rectangle 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422400" y="3508375"/>
            <a:ext cx="7326313" cy="10080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indent="-4572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③在济南的南面，距市中心五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里处有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著名的千佛山，是济南的天然屏障。</a:t>
            </a:r>
          </a:p>
        </p:txBody>
      </p:sp>
      <p:sp>
        <p:nvSpPr>
          <p:cNvPr id="2" name="矩形 1">
            <a:extLst>
              <a:ext uri="{FF2B5EF4-FFF2-40B4-BE49-F238E27FC236}"/>
            </a:extLst>
          </p:cNvPr>
          <p:cNvSpPr/>
          <p:nvPr/>
        </p:nvSpPr>
        <p:spPr>
          <a:xfrm>
            <a:off x="1422400" y="1462088"/>
            <a:ext cx="7326313" cy="4619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①这是济南代表性的景物，是济南的魅力所在。</a:t>
            </a:r>
            <a:endParaRPr lang="zh-CN" altLang="en-US" sz="2400" b="1" dirty="0"/>
          </a:p>
        </p:txBody>
      </p:sp>
      <p:sp>
        <p:nvSpPr>
          <p:cNvPr id="3" name="矩形 2">
            <a:extLst>
              <a:ext uri="{FF2B5EF4-FFF2-40B4-BE49-F238E27FC236}"/>
            </a:extLst>
          </p:cNvPr>
          <p:cNvSpPr/>
          <p:nvPr/>
        </p:nvSpPr>
        <p:spPr>
          <a:xfrm>
            <a:off x="1422400" y="1995488"/>
            <a:ext cx="7326313" cy="14219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②济南多水，有“泉城”的美誉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。也有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“四面荷花三面柳，一城山色半城湖”的名句。城中也是“家家听泉，户户插柳”。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10"/>
          </a:xfrm>
        </p:grpSpPr>
        <p:pic>
          <p:nvPicPr>
            <p:cNvPr id="11" name="图片 10">
              <a:extLst>
                <a:ext uri="{FF2B5EF4-FFF2-40B4-BE49-F238E27FC236}"/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049" y="536606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153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kumimoji="1" lang="zh-CN" altLang="en-US" sz="2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第一课时</a:t>
              </a:r>
            </a:p>
          </p:txBody>
        </p:sp>
      </p:grpSp>
      <p:grpSp>
        <p:nvGrpSpPr>
          <p:cNvPr id="6147" name="组合 11"/>
          <p:cNvGrpSpPr>
            <a:grpSpLocks/>
          </p:cNvGrpSpPr>
          <p:nvPr/>
        </p:nvGrpSpPr>
        <p:grpSpPr bwMode="auto">
          <a:xfrm>
            <a:off x="0" y="555625"/>
            <a:ext cx="2051050" cy="523875"/>
            <a:chOff x="0" y="-63"/>
            <a:chExt cx="3231" cy="824"/>
          </a:xfrm>
        </p:grpSpPr>
        <p:sp>
          <p:nvSpPr>
            <p:cNvPr id="614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25463" y="1176338"/>
            <a:ext cx="8158162" cy="334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了解作者及相关文学常识，有感情地朗读课文，感知文章内容，体会济南的冬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天的美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（难点）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欣赏用词的精当、生动；体会比喻、拟人等修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辞手法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的作用。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（重点）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感受作者对济南的热爱和赞美之情，激发对祖国河山的热爱之情。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（素养）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30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3011" name="TextBox 6"/>
          <p:cNvSpPr txBox="1">
            <a:spLocks noChangeArrowheads="1"/>
          </p:cNvSpPr>
          <p:nvPr/>
        </p:nvSpPr>
        <p:spPr bwMode="auto">
          <a:xfrm>
            <a:off x="393700" y="661988"/>
            <a:ext cx="87868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宋体" pitchFamily="2" charset="-122"/>
              </a:rPr>
              <a:t>2.</a:t>
            </a:r>
            <a:r>
              <a:rPr lang="zh-CN" altLang="en-US" sz="2400" b="1">
                <a:latin typeface="宋体" pitchFamily="2" charset="-122"/>
              </a:rPr>
              <a:t>文章标题是“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济南的冬天</a:t>
            </a:r>
            <a:r>
              <a:rPr lang="zh-CN" altLang="en-US" sz="2400" b="1">
                <a:latin typeface="宋体" pitchFamily="2" charset="-122"/>
              </a:rPr>
              <a:t>”，结句是“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这就是冬天的济南</a:t>
            </a:r>
            <a:r>
              <a:rPr lang="zh-CN" altLang="en-US" sz="2400" b="1">
                <a:latin typeface="宋体" pitchFamily="2" charset="-122"/>
              </a:rPr>
              <a:t>”，标题可否换为“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冬天的济南</a:t>
            </a:r>
            <a:r>
              <a:rPr lang="zh-CN" altLang="en-US" sz="2400" b="1">
                <a:latin typeface="宋体" pitchFamily="2" charset="-122"/>
              </a:rPr>
              <a:t>”</a:t>
            </a:r>
            <a:r>
              <a:rPr lang="en-US" altLang="zh-CN" sz="2400" b="1">
                <a:latin typeface="宋体" pitchFamily="2" charset="-122"/>
              </a:rPr>
              <a:t>? </a:t>
            </a:r>
            <a:endParaRPr lang="zh-CN" altLang="en-US" sz="2400" b="1">
              <a:latin typeface="宋体" pitchFamily="2" charset="-122"/>
            </a:endParaRPr>
          </a:p>
        </p:txBody>
      </p:sp>
      <p:sp>
        <p:nvSpPr>
          <p:cNvPr id="37892" name="TextBox 8"/>
          <p:cNvSpPr txBox="1">
            <a:spLocks noChangeArrowheads="1"/>
          </p:cNvSpPr>
          <p:nvPr/>
        </p:nvSpPr>
        <p:spPr bwMode="auto">
          <a:xfrm>
            <a:off x="539552" y="1924050"/>
            <a:ext cx="806489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原因一：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“济南的冬天”以 “冬天”为中心词，读者见此马上会生出对冬天的感受：朔风扑面，大雪纷飞，厚雪冰凌，无一不透出一股袭人的寒气。可读过全文，响晴取代了暗晦，阴冷被煦暖替换，作者结句为“冬天的济南”，把中心词换成了“济南”，则突出了冬天的济南特有的韵致，使读者经历了从切肤之冷到响晴之暖的转化，确实胜人一筹。</a:t>
            </a:r>
          </a:p>
        </p:txBody>
      </p:sp>
      <p:sp>
        <p:nvSpPr>
          <p:cNvPr id="44037" name="矩形 2"/>
          <p:cNvSpPr>
            <a:spLocks noChangeArrowheads="1"/>
          </p:cNvSpPr>
          <p:nvPr/>
        </p:nvSpPr>
        <p:spPr bwMode="auto">
          <a:xfrm>
            <a:off x="827088" y="1595438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不可以。</a:t>
            </a:r>
            <a:endParaRPr lang="zh-CN" altLang="en-US" b="1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1"/>
          <p:cNvSpPr>
            <a:spLocks noChangeArrowheads="1"/>
          </p:cNvSpPr>
          <p:nvPr/>
        </p:nvSpPr>
        <p:spPr bwMode="auto">
          <a:xfrm>
            <a:off x="539750" y="831850"/>
            <a:ext cx="7993063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原因二：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“济南的冬天”中作为中心词的“冬天”是一个时令，给人以笼统抽象之感。作者以抽象造成迷离的悬念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到底什么样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接着以生花妙笔写出具体的冬天的济南。山是摇篮似的山，秀气的山，小水墨画似的雪后山景；水是冒着热气的水，深得发蓝的水，澄澈透明的水。结尾主词与偏词的互换，标志着从无形写到有形，从无色写到有色，从迷离的虚写到形、色俱佳的实写，终以“这就是冬天的济南”驻笔，真是水到渠成，再自然不过了！</a:t>
            </a:r>
          </a:p>
        </p:txBody>
      </p:sp>
      <p:grpSp>
        <p:nvGrpSpPr>
          <p:cNvPr id="44035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403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506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23850" y="1182688"/>
            <a:ext cx="8640763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情景交融是本文写作的一个特点。文章在描写济南的冬景时，处处流露出作者的赞美之情。</a:t>
            </a:r>
          </a:p>
          <a:p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①直接抒发感情。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如开头写“对于一个在北平住惯的人”“对于一个刚由伦敦回来的人”，通过对比，得出“济南真得算个宝地”的结论，既写出了自己的独特感受，又显得情真意切。</a:t>
            </a:r>
          </a:p>
          <a:p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②创造意境，流露深情。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如“请闭上眼睛想：一个老城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这是不是个理想的境界？”“最妙的是下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点儿小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雪呀！”“这是张小水墨画”。在优美的意境中，表达作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者的赞美之情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③虚实结合，展开想象，抒发热爱之情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 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“树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尖儿上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顶着一髻儿白花，好像日本看护妇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”“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山尖全白了，给蓝天镶上一道银边”等，不但写出了景物的外形，而且饱含喜爱的心情。</a:t>
            </a:r>
          </a:p>
        </p:txBody>
      </p:sp>
      <p:sp>
        <p:nvSpPr>
          <p:cNvPr id="45060" name="矩形 11"/>
          <p:cNvSpPr>
            <a:spLocks noChangeArrowheads="1"/>
          </p:cNvSpPr>
          <p:nvPr/>
        </p:nvSpPr>
        <p:spPr bwMode="auto">
          <a:xfrm>
            <a:off x="395288" y="669925"/>
            <a:ext cx="4857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本文的写景抒情有什么特点？</a:t>
            </a:r>
            <a:endParaRPr lang="zh-CN" altLang="en-US" sz="2400" b="1">
              <a:latin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1"/>
          <p:cNvSpPr txBox="1">
            <a:spLocks noChangeArrowheads="1"/>
          </p:cNvSpPr>
          <p:nvPr/>
        </p:nvSpPr>
        <p:spPr bwMode="auto">
          <a:xfrm>
            <a:off x="395288" y="660400"/>
            <a:ext cx="8497887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</a:rPr>
              <a:t>4.</a:t>
            </a:r>
            <a:r>
              <a:rPr lang="zh-CN" altLang="en-US" sz="2400" b="1" dirty="0">
                <a:latin typeface="宋体" pitchFamily="2" charset="-122"/>
              </a:rPr>
              <a:t>前一课学习了朱自清的</a:t>
            </a:r>
            <a:r>
              <a:rPr lang="en-US" altLang="zh-CN" sz="2400" b="1" dirty="0">
                <a:latin typeface="宋体" pitchFamily="2" charset="-122"/>
              </a:rPr>
              <a:t>《</a:t>
            </a:r>
            <a:r>
              <a:rPr lang="zh-CN" altLang="en-US" sz="2400" b="1" dirty="0">
                <a:latin typeface="宋体" pitchFamily="2" charset="-122"/>
              </a:rPr>
              <a:t>春</a:t>
            </a:r>
            <a:r>
              <a:rPr lang="en-US" altLang="zh-CN" sz="2400" b="1" dirty="0">
                <a:latin typeface="宋体" pitchFamily="2" charset="-122"/>
              </a:rPr>
              <a:t>》</a:t>
            </a:r>
            <a:r>
              <a:rPr lang="zh-CN" altLang="en-US" sz="2400" b="1" dirty="0">
                <a:latin typeface="宋体" pitchFamily="2" charset="-122"/>
              </a:rPr>
              <a:t>，说说本文在写法上与</a:t>
            </a:r>
            <a:r>
              <a:rPr lang="en-US" altLang="zh-CN" sz="2400" b="1" dirty="0">
                <a:latin typeface="宋体" pitchFamily="2" charset="-122"/>
              </a:rPr>
              <a:t>《</a:t>
            </a:r>
            <a:r>
              <a:rPr lang="zh-CN" altLang="en-US" sz="2400" b="1" dirty="0">
                <a:latin typeface="宋体" pitchFamily="2" charset="-122"/>
              </a:rPr>
              <a:t>春</a:t>
            </a:r>
            <a:r>
              <a:rPr lang="en-US" altLang="zh-CN" sz="2400" b="1" dirty="0">
                <a:latin typeface="宋体" pitchFamily="2" charset="-122"/>
              </a:rPr>
              <a:t>》</a:t>
            </a:r>
            <a:r>
              <a:rPr lang="zh-CN" altLang="en-US" sz="2400" b="1" dirty="0">
                <a:latin typeface="宋体" pitchFamily="2" charset="-122"/>
              </a:rPr>
              <a:t>有哪些相同的地方。</a:t>
            </a:r>
          </a:p>
        </p:txBody>
      </p:sp>
      <p:grpSp>
        <p:nvGrpSpPr>
          <p:cNvPr id="46083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608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58888" y="2139702"/>
            <a:ext cx="63373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《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春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与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济南的冬天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在写景上都运用了比喻、拟人等修辞手法；在抒情上都是景与情紧密结合，抒发了作者内心的真切感受。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组合 4"/>
          <p:cNvGrpSpPr>
            <a:grpSpLocks/>
          </p:cNvGrpSpPr>
          <p:nvPr/>
        </p:nvGrpSpPr>
        <p:grpSpPr bwMode="auto">
          <a:xfrm>
            <a:off x="500063" y="857250"/>
            <a:ext cx="7864475" cy="3063875"/>
            <a:chOff x="450850" y="660800"/>
            <a:chExt cx="7865566" cy="3063078"/>
          </a:xfrm>
        </p:grpSpPr>
        <p:pic>
          <p:nvPicPr>
            <p:cNvPr id="47119" name="一个圆顶角并剪去另一个顶角的矩形 1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2651" y="698890"/>
              <a:ext cx="8776917" cy="3656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561990" y="660800"/>
              <a:ext cx="2518124" cy="64435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7107" name="组 1"/>
          <p:cNvGrpSpPr>
            <a:grpSpLocks/>
          </p:cNvGrpSpPr>
          <p:nvPr/>
        </p:nvGrpSpPr>
        <p:grpSpPr bwMode="auto">
          <a:xfrm>
            <a:off x="703263" y="882650"/>
            <a:ext cx="2517775" cy="601663"/>
            <a:chOff x="7647436" y="3815009"/>
            <a:chExt cx="2515853" cy="601051"/>
          </a:xfrm>
        </p:grpSpPr>
        <p:sp>
          <p:nvSpPr>
            <p:cNvPr id="47117" name="文本框 30"/>
            <p:cNvSpPr txBox="1">
              <a:spLocks noChangeArrowheads="1"/>
            </p:cNvSpPr>
            <p:nvPr/>
          </p:nvSpPr>
          <p:spPr bwMode="auto">
            <a:xfrm>
              <a:off x="8613224" y="3885580"/>
              <a:ext cx="1550065" cy="459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方法指导</a:t>
              </a:r>
            </a:p>
          </p:txBody>
        </p:sp>
        <p:pic>
          <p:nvPicPr>
            <p:cNvPr id="47118" name="图片 9" descr="book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7436" y="3815009"/>
              <a:ext cx="977957" cy="60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108" name="组合 14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71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286125" y="1714500"/>
            <a:ext cx="3673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en-US" altLang="zh-CN" sz="24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kumimoji="1" lang="zh-CN" altLang="en-US" sz="24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抓住特征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276600" y="2143125"/>
            <a:ext cx="2571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en-US" altLang="zh-CN" sz="24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kumimoji="1" lang="zh-CN" altLang="en-US" sz="24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安排顺序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276600" y="2571750"/>
            <a:ext cx="2071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en-US" altLang="zh-CN" sz="24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kumimoji="1" lang="zh-CN" altLang="en-US" sz="24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运用修辞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276600" y="3071813"/>
            <a:ext cx="22145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en-US" altLang="zh-CN" sz="24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kumimoji="1" lang="zh-CN" altLang="en-US" sz="24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情景交融</a:t>
            </a:r>
          </a:p>
        </p:txBody>
      </p:sp>
      <p:sp>
        <p:nvSpPr>
          <p:cNvPr id="47113" name="Text Box 11"/>
          <p:cNvSpPr txBox="1">
            <a:spLocks noChangeArrowheads="1"/>
          </p:cNvSpPr>
          <p:nvPr/>
        </p:nvSpPr>
        <p:spPr bwMode="auto">
          <a:xfrm>
            <a:off x="2786063" y="1143000"/>
            <a:ext cx="3714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kumimoji="1" lang="zh-CN" altLang="en-US" sz="2400" b="1">
                <a:latin typeface="宋体" pitchFamily="2" charset="-122"/>
              </a:rPr>
              <a:t>如何写好写景散文？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utoUpdateAnimBg="0"/>
      <p:bldP spid="14" grpId="0" autoUpdateAnimBg="0"/>
      <p:bldP spid="15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组合 1"/>
          <p:cNvGrpSpPr>
            <a:grpSpLocks/>
          </p:cNvGrpSpPr>
          <p:nvPr/>
        </p:nvGrpSpPr>
        <p:grpSpPr bwMode="auto">
          <a:xfrm>
            <a:off x="3333750" y="598488"/>
            <a:ext cx="1743075" cy="566737"/>
            <a:chOff x="3333750" y="598488"/>
            <a:chExt cx="1743075" cy="566737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48140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grpSp>
        <p:nvGrpSpPr>
          <p:cNvPr id="48131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4813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8132" name="矩形 11"/>
          <p:cNvSpPr>
            <a:spLocks noChangeArrowheads="1"/>
          </p:cNvSpPr>
          <p:nvPr/>
        </p:nvSpPr>
        <p:spPr bwMode="auto">
          <a:xfrm>
            <a:off x="714375" y="1428750"/>
            <a:ext cx="77866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defTabSz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文章紧紧围绕“温晴”这一特点，主要描绘了济南冬天的城、山、水、天，呈现给读者一幅山清水秀、天蓝地暖的动人冬景图，抒发了作者对济南冬天的喜爱和赞美之情，寄寓了作者对祖国山河真挚的热爱之情。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组合 2"/>
          <p:cNvGrpSpPr>
            <a:grpSpLocks/>
          </p:cNvGrpSpPr>
          <p:nvPr/>
        </p:nvGrpSpPr>
        <p:grpSpPr bwMode="auto">
          <a:xfrm>
            <a:off x="3333750" y="598488"/>
            <a:ext cx="1743075" cy="566737"/>
            <a:chOff x="3333750" y="598488"/>
            <a:chExt cx="1743075" cy="566737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49164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学后感悟</a:t>
              </a:r>
            </a:p>
          </p:txBody>
        </p:sp>
      </p:grpSp>
      <p:grpSp>
        <p:nvGrpSpPr>
          <p:cNvPr id="49155" name="组合 13"/>
          <p:cNvGrpSpPr>
            <a:grpSpLocks/>
          </p:cNvGrpSpPr>
          <p:nvPr/>
        </p:nvGrpSpPr>
        <p:grpSpPr bwMode="auto">
          <a:xfrm>
            <a:off x="28575" y="50800"/>
            <a:ext cx="2006600" cy="522288"/>
            <a:chOff x="70" y="-63"/>
            <a:chExt cx="3160" cy="822"/>
          </a:xfrm>
        </p:grpSpPr>
        <p:sp>
          <p:nvSpPr>
            <p:cNvPr id="4915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9156" name="TextBox 11"/>
          <p:cNvSpPr txBox="1">
            <a:spLocks noChangeArrowheads="1"/>
          </p:cNvSpPr>
          <p:nvPr/>
        </p:nvSpPr>
        <p:spPr bwMode="auto">
          <a:xfrm>
            <a:off x="357188" y="1214438"/>
            <a:ext cx="8501062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感悟一：</a:t>
            </a:r>
            <a:endParaRPr lang="en-US" altLang="zh-CN" sz="24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老舍对济南的冬天充满爱意，在他眼中，济南是可爱的，济南的冬天是“慈善”可亲的。这篇美文，表达了老舍先生对济南、对祖国河山的真挚的爱。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感悟二：</a:t>
            </a:r>
            <a:endParaRPr lang="en-US" altLang="zh-CN" sz="24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作者顺着“温晴”这条主线，紧扣“山”和“水”，向读者展示了三幅淡雅的山水画：小山摇篮图、雪后初晴图、空灵水晶图。读完本文，我们同济南的人们一样也是面带微笑的，感受到了温暖和舒适。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018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7" name="TextBox 6">
            <a:extLst>
              <a:ext uri="{FF2B5EF4-FFF2-40B4-BE49-F238E27FC236}"/>
            </a:extLst>
          </p:cNvPr>
          <p:cNvSpPr txBox="1"/>
          <p:nvPr/>
        </p:nvSpPr>
        <p:spPr>
          <a:xfrm>
            <a:off x="500063" y="785813"/>
            <a:ext cx="8215312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❶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布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局合理，层次井然。</a:t>
            </a: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本文布局谋篇层次井然，以</a:t>
            </a:r>
            <a:r>
              <a:rPr lang="en-US" sz="24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济南的冬天</a:t>
            </a:r>
            <a:r>
              <a:rPr lang="en-US" sz="24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作标题，表明所写时间、地点的范围。接着文章开头一段，写济南冬天温晴的天气，通过三组对比，赞誉济南是个“宝地”，这是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贯串全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文的主线。再接着写济南冬天的山景和水景，篇末以一句简明有力而又耐人寻味的话结束全文。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120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7" name="TextBox 6">
            <a:extLst>
              <a:ext uri="{FF2B5EF4-FFF2-40B4-BE49-F238E27FC236}"/>
            </a:extLst>
          </p:cNvPr>
          <p:cNvSpPr txBox="1"/>
          <p:nvPr/>
        </p:nvSpPr>
        <p:spPr>
          <a:xfrm>
            <a:off x="357188" y="619125"/>
            <a:ext cx="8286750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❷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善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用修辞，情景交融。</a:t>
            </a: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这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篇文章运用了大量的比喻和拟人等修辞手法，写景形神兼备，惟妙惟肖，生动贴切，给人留下深刻的印象。如把“小山整把济南围了个圈儿”比喻成“把济南放在一个小摇篮里”，把山坡上小村庄的雪景比作“小水墨画”，把蓝汪汪的天空比作一块“蓝水晶”，无一不小巧秀丽，用来比喻济南不高的山、不冷的冬天，是恰到好处的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222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2227" name="矩形 7"/>
          <p:cNvSpPr>
            <a:spLocks noChangeArrowheads="1"/>
          </p:cNvSpPr>
          <p:nvPr/>
        </p:nvSpPr>
        <p:spPr bwMode="auto">
          <a:xfrm>
            <a:off x="357188" y="928688"/>
            <a:ext cx="8215312" cy="332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拟人的句子更多，个性化更明显。如把济南老城说成是“暖和安适地睡着，只等春风来把他们唤醒”；把夕阳斜照下粉色的薄雪，比拟为害了羞的少女，秀美动人；“就凭这些绿的精神，水也不忍得冻上”“垂柳还要在水里照个影儿呢”，把水藻、水和垂柳都人格化了。这些都表现出济南的冬天动人的山水景色及孕育着的无限生机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4"/>
          </a:xfrm>
        </p:grpSpPr>
        <p:sp>
          <p:nvSpPr>
            <p:cNvPr id="717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99062" y="771550"/>
            <a:ext cx="5541090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老舍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原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名舒庆春，字舍予，北京人，满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族。作家。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他是语言大师，被誉为 “人民艺术家”。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代表</a:t>
            </a:r>
            <a:r>
              <a:rPr kumimoji="1" lang="zh-CN" altLang="en-US" sz="2400" b="1" dirty="0" smtClean="0">
                <a:latin typeface="楷体" pitchFamily="49" charset="-122"/>
                <a:ea typeface="楷体" pitchFamily="49" charset="-122"/>
              </a:rPr>
              <a:t>作品有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小说</a:t>
            </a:r>
            <a:r>
              <a:rPr kumimoji="1"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骆驼祥子</a:t>
            </a:r>
            <a:r>
              <a:rPr kumimoji="1" lang="en-US" altLang="zh-CN" sz="2400" b="1" dirty="0" smtClean="0">
                <a:latin typeface="楷体" pitchFamily="49" charset="-122"/>
                <a:ea typeface="楷体" pitchFamily="49" charset="-122"/>
              </a:rPr>
              <a:t>》《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四世同堂</a:t>
            </a:r>
            <a:r>
              <a:rPr kumimoji="1" lang="en-US" altLang="zh-CN" sz="24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、话剧</a:t>
            </a:r>
            <a:r>
              <a:rPr kumimoji="1"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茶馆</a:t>
            </a:r>
            <a:r>
              <a:rPr kumimoji="1" lang="en-US" altLang="zh-CN" sz="2400" b="1" dirty="0" smtClean="0">
                <a:latin typeface="楷体" pitchFamily="49" charset="-122"/>
                <a:ea typeface="楷体" pitchFamily="49" charset="-122"/>
              </a:rPr>
              <a:t>》《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龙须沟</a:t>
            </a:r>
            <a:r>
              <a:rPr kumimoji="1" lang="en-US" altLang="zh-CN" sz="24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等。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话剧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茶馆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被西方人誉为“东方舞台上的奇迹”。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172" name="图片 31747" descr="ZWLAOS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058713"/>
            <a:ext cx="2231604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0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5326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3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菱形 3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3071813" y="627063"/>
            <a:ext cx="2636837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同北平比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无风声</a:t>
            </a:r>
            <a:endParaRPr lang="zh-CN" altLang="zh-CN" sz="2000" b="1"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同伦敦比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响晴</a:t>
            </a:r>
            <a:endParaRPr lang="en-US" altLang="zh-CN" sz="2000" b="1"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同热带比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温晴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654550" y="1963738"/>
            <a:ext cx="26892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山上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看护妇</a:t>
            </a:r>
            <a:endParaRPr lang="en-US" altLang="zh-CN" sz="2000" b="1"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山尖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镶银边</a:t>
            </a:r>
            <a:endParaRPr lang="en-US" altLang="zh-CN" sz="2000" b="1"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山坡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穿花衣</a:t>
            </a:r>
            <a:endParaRPr lang="en-US" altLang="zh-CN" sz="2000" b="1"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山腰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害了羞</a:t>
            </a:r>
          </a:p>
        </p:txBody>
      </p:sp>
      <p:sp>
        <p:nvSpPr>
          <p:cNvPr id="10" name="左大括号 9">
            <a:extLst>
              <a:ext uri="{FF2B5EF4-FFF2-40B4-BE49-F238E27FC236}"/>
            </a:extLst>
          </p:cNvPr>
          <p:cNvSpPr/>
          <p:nvPr/>
        </p:nvSpPr>
        <p:spPr>
          <a:xfrm>
            <a:off x="2798763" y="866775"/>
            <a:ext cx="241300" cy="647700"/>
          </a:xfrm>
          <a:prstGeom prst="leftBrace">
            <a:avLst>
              <a:gd name="adj1" fmla="val 41525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左大括号 10">
            <a:extLst>
              <a:ext uri="{FF2B5EF4-FFF2-40B4-BE49-F238E27FC236}"/>
            </a:extLst>
          </p:cNvPr>
          <p:cNvSpPr/>
          <p:nvPr/>
        </p:nvSpPr>
        <p:spPr>
          <a:xfrm>
            <a:off x="873125" y="1228725"/>
            <a:ext cx="320675" cy="2932113"/>
          </a:xfrm>
          <a:prstGeom prst="leftBrace">
            <a:avLst>
              <a:gd name="adj1" fmla="val 52533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255" name="Text Box 12"/>
          <p:cNvSpPr txBox="1">
            <a:spLocks noChangeArrowheads="1"/>
          </p:cNvSpPr>
          <p:nvPr/>
        </p:nvSpPr>
        <p:spPr bwMode="auto">
          <a:xfrm>
            <a:off x="409575" y="1795463"/>
            <a:ext cx="6191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济南的冬天</a:t>
            </a:r>
          </a:p>
        </p:txBody>
      </p:sp>
      <p:sp>
        <p:nvSpPr>
          <p:cNvPr id="13" name="右大括号 12">
            <a:extLst>
              <a:ext uri="{FF2B5EF4-FFF2-40B4-BE49-F238E27FC236}"/>
            </a:extLst>
          </p:cNvPr>
          <p:cNvSpPr/>
          <p:nvPr/>
        </p:nvSpPr>
        <p:spPr>
          <a:xfrm>
            <a:off x="6769100" y="1008063"/>
            <a:ext cx="412750" cy="3657600"/>
          </a:xfrm>
          <a:prstGeom prst="rightBrace">
            <a:avLst>
              <a:gd name="adj1" fmla="val 38646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7105650" y="2478088"/>
            <a:ext cx="1793875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动人的冬景</a:t>
            </a:r>
            <a:endParaRPr lang="en-US" altLang="zh-CN" sz="24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073400" y="1595438"/>
            <a:ext cx="3136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阳光下的老城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小摇篮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1042988" y="3317875"/>
            <a:ext cx="17414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冬天的济南</a:t>
            </a: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3071813" y="2462213"/>
            <a:ext cx="1568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小雪后的山</a:t>
            </a:r>
          </a:p>
        </p:txBody>
      </p:sp>
      <p:sp>
        <p:nvSpPr>
          <p:cNvPr id="18" name="左大括号 17">
            <a:extLst>
              <a:ext uri="{FF2B5EF4-FFF2-40B4-BE49-F238E27FC236}"/>
            </a:extLst>
          </p:cNvPr>
          <p:cNvSpPr/>
          <p:nvPr/>
        </p:nvSpPr>
        <p:spPr>
          <a:xfrm>
            <a:off x="4500563" y="2173288"/>
            <a:ext cx="236537" cy="998537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3071813" y="3421063"/>
            <a:ext cx="1568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雪后的城外</a:t>
            </a: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4679950" y="3257550"/>
            <a:ext cx="21986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山坡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小村庄</a:t>
            </a:r>
            <a:endParaRPr lang="en-US" altLang="zh-CN" sz="2000" b="1"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房顶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雪</a:t>
            </a: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3067050" y="4210050"/>
            <a:ext cx="1568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冬天的河水</a:t>
            </a: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4679950" y="3876675"/>
            <a:ext cx="21986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水面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热气</a:t>
            </a:r>
            <a:endParaRPr lang="en-US" altLang="zh-CN" sz="2000" b="1"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水中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绿色</a:t>
            </a:r>
            <a:endParaRPr lang="en-US" altLang="zh-CN" sz="2000" b="1"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水里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柳影</a:t>
            </a: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1147763" y="1004888"/>
            <a:ext cx="1741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济南的冬天</a:t>
            </a:r>
          </a:p>
        </p:txBody>
      </p:sp>
      <p:sp>
        <p:nvSpPr>
          <p:cNvPr id="24" name="左大括号 23">
            <a:extLst>
              <a:ext uri="{FF2B5EF4-FFF2-40B4-BE49-F238E27FC236}"/>
            </a:extLst>
          </p:cNvPr>
          <p:cNvSpPr/>
          <p:nvPr/>
        </p:nvSpPr>
        <p:spPr>
          <a:xfrm>
            <a:off x="4511675" y="3387725"/>
            <a:ext cx="179388" cy="512763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左大括号 24">
            <a:extLst>
              <a:ext uri="{FF2B5EF4-FFF2-40B4-BE49-F238E27FC236}"/>
            </a:extLst>
          </p:cNvPr>
          <p:cNvSpPr/>
          <p:nvPr/>
        </p:nvSpPr>
        <p:spPr>
          <a:xfrm>
            <a:off x="2714625" y="2627313"/>
            <a:ext cx="428625" cy="1857375"/>
          </a:xfrm>
          <a:prstGeom prst="leftBrace">
            <a:avLst>
              <a:gd name="adj1" fmla="val 41525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  <p:bldP spid="11" grpId="0" animBg="1"/>
      <p:bldP spid="13" grpId="0" animBg="1"/>
      <p:bldP spid="14" grpId="0"/>
      <p:bldP spid="15" grpId="0"/>
      <p:bldP spid="16" grpId="0"/>
      <p:bldP spid="17" grpId="0"/>
      <p:bldP spid="18" grpId="0" animBg="1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427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54275" name="TextBox 8"/>
          <p:cNvSpPr txBox="1">
            <a:spLocks noChangeArrowheads="1"/>
          </p:cNvSpPr>
          <p:nvPr/>
        </p:nvSpPr>
        <p:spPr bwMode="auto">
          <a:xfrm>
            <a:off x="571500" y="785813"/>
            <a:ext cx="7786688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</a:rPr>
              <a:t>1</a:t>
            </a:r>
            <a:r>
              <a:rPr lang="zh-CN" altLang="en-US" sz="2400" b="1" dirty="0">
                <a:latin typeface="宋体" pitchFamily="2" charset="-122"/>
              </a:rPr>
              <a:t>．下面词语中加点字的读音，有错误的一项是</a:t>
            </a:r>
            <a:r>
              <a:rPr lang="en-US" altLang="zh-CN" sz="2400" b="1" dirty="0">
                <a:latin typeface="宋体" pitchFamily="2" charset="-122"/>
              </a:rPr>
              <a:t>(     )</a:t>
            </a:r>
            <a:endParaRPr lang="zh-CN" altLang="en-US" sz="2400" b="1" dirty="0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．镶嵌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xiāng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)    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响晴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xiǎng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)    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安适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shì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．济南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jǐ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)       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发髻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jì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)        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慈善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cí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．贮蓄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chù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)     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澄清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chéng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)    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绿萍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(lǜ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．着落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zhuó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)    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水藻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zǎo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)      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地毯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tǎn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071563" y="3643313"/>
            <a:ext cx="3570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【解析】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贮蓄(</a:t>
            </a:r>
            <a:r>
              <a:rPr lang="zh-CN" altLang="en-US" sz="2400" dirty="0">
                <a:solidFill>
                  <a:srgbClr val="FF0000"/>
                </a:solidFill>
                <a:latin typeface="汉语拼音" pitchFamily="34" charset="0"/>
                <a:ea typeface="楷体" pitchFamily="49" charset="-122"/>
              </a:rPr>
              <a:t>zhù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278688" y="771525"/>
            <a:ext cx="3889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C</a:t>
            </a:r>
            <a:endParaRPr lang="zh-CN" altLang="en-US" sz="2400">
              <a:solidFill>
                <a:srgbClr val="00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09039" y="1563638"/>
            <a:ext cx="2462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3563888" y="1534021"/>
            <a:ext cx="2462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6300192" y="1534021"/>
            <a:ext cx="2462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1115616" y="2110085"/>
            <a:ext cx="2462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</a:t>
            </a:r>
            <a:endParaRPr lang="zh-CN" altLang="en-US" sz="2400" dirty="0"/>
          </a:p>
        </p:txBody>
      </p:sp>
      <p:sp>
        <p:nvSpPr>
          <p:cNvPr id="14" name="矩形 13"/>
          <p:cNvSpPr/>
          <p:nvPr/>
        </p:nvSpPr>
        <p:spPr>
          <a:xfrm>
            <a:off x="3821723" y="2139702"/>
            <a:ext cx="2462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</a:t>
            </a:r>
            <a:endParaRPr lang="zh-CN" altLang="en-US" sz="2400" dirty="0"/>
          </a:p>
        </p:txBody>
      </p:sp>
      <p:sp>
        <p:nvSpPr>
          <p:cNvPr id="15" name="矩形 14"/>
          <p:cNvSpPr/>
          <p:nvPr/>
        </p:nvSpPr>
        <p:spPr>
          <a:xfrm>
            <a:off x="6012160" y="2110085"/>
            <a:ext cx="2462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</a:t>
            </a:r>
            <a:endParaRPr lang="zh-CN" altLang="en-US" sz="2400" dirty="0"/>
          </a:p>
        </p:txBody>
      </p:sp>
      <p:sp>
        <p:nvSpPr>
          <p:cNvPr id="16" name="矩形 15"/>
          <p:cNvSpPr/>
          <p:nvPr/>
        </p:nvSpPr>
        <p:spPr>
          <a:xfrm>
            <a:off x="1115616" y="2643758"/>
            <a:ext cx="2462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</a:t>
            </a:r>
            <a:endParaRPr lang="zh-CN" altLang="en-US" sz="2400" dirty="0"/>
          </a:p>
        </p:txBody>
      </p:sp>
      <p:sp>
        <p:nvSpPr>
          <p:cNvPr id="17" name="矩形 16"/>
          <p:cNvSpPr/>
          <p:nvPr/>
        </p:nvSpPr>
        <p:spPr>
          <a:xfrm>
            <a:off x="3470176" y="2643758"/>
            <a:ext cx="2462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</a:t>
            </a:r>
            <a:endParaRPr lang="zh-CN" altLang="en-US" sz="2400" dirty="0"/>
          </a:p>
        </p:txBody>
      </p:sp>
      <p:sp>
        <p:nvSpPr>
          <p:cNvPr id="20" name="矩形 19"/>
          <p:cNvSpPr/>
          <p:nvPr/>
        </p:nvSpPr>
        <p:spPr>
          <a:xfrm>
            <a:off x="6012159" y="2686149"/>
            <a:ext cx="2462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</a:t>
            </a:r>
            <a:endParaRPr lang="zh-CN" altLang="en-US" sz="2400" dirty="0"/>
          </a:p>
        </p:txBody>
      </p:sp>
      <p:sp>
        <p:nvSpPr>
          <p:cNvPr id="21" name="矩形 20"/>
          <p:cNvSpPr/>
          <p:nvPr/>
        </p:nvSpPr>
        <p:spPr>
          <a:xfrm>
            <a:off x="1115616" y="3262213"/>
            <a:ext cx="2462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</a:t>
            </a:r>
            <a:endParaRPr lang="zh-CN" altLang="en-US" sz="2400" dirty="0"/>
          </a:p>
        </p:txBody>
      </p:sp>
      <p:sp>
        <p:nvSpPr>
          <p:cNvPr id="22" name="矩形 21"/>
          <p:cNvSpPr/>
          <p:nvPr/>
        </p:nvSpPr>
        <p:spPr>
          <a:xfrm>
            <a:off x="3779912" y="3262213"/>
            <a:ext cx="2462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</a:t>
            </a:r>
            <a:endParaRPr lang="zh-CN" altLang="en-US" sz="2400" dirty="0"/>
          </a:p>
        </p:txBody>
      </p:sp>
      <p:sp>
        <p:nvSpPr>
          <p:cNvPr id="23" name="矩形 22"/>
          <p:cNvSpPr/>
          <p:nvPr/>
        </p:nvSpPr>
        <p:spPr>
          <a:xfrm>
            <a:off x="6342003" y="3190205"/>
            <a:ext cx="2462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．</a:t>
            </a:r>
            <a:endParaRPr lang="zh-CN" altLang="en-US" sz="24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8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530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55299" name="TextBox 5"/>
          <p:cNvSpPr txBox="1">
            <a:spLocks noChangeArrowheads="1"/>
          </p:cNvSpPr>
          <p:nvPr/>
        </p:nvSpPr>
        <p:spPr bwMode="auto">
          <a:xfrm>
            <a:off x="320675" y="987425"/>
            <a:ext cx="8643938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．这一圈小山在冬天特别可爱，好像是把济南放在一个小摇蓝里。</a:t>
            </a:r>
          </a:p>
          <a:p>
            <a:pPr>
              <a:lnSpc>
                <a:spcPct val="150000"/>
              </a:lnSpc>
            </a:pP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．这样，一道儿白，一道儿暗黄，给山们穿上一件戴水纹的花衣。</a:t>
            </a:r>
          </a:p>
          <a:p>
            <a:pPr>
              <a:lnSpc>
                <a:spcPct val="150000"/>
              </a:lnSpc>
            </a:pP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．古老的济南，城内那么狭窄，城外又那么宽敞，山坡上卧着些小村庄。</a:t>
            </a:r>
          </a:p>
          <a:p>
            <a:pPr>
              <a:lnSpc>
                <a:spcPct val="150000"/>
              </a:lnSpc>
            </a:pP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．由澄清的河水慢慢往上看吧，空中，半空中，天上，自上而下全是那么清亮，那么兰汪汪的。</a:t>
            </a:r>
          </a:p>
        </p:txBody>
      </p:sp>
      <p:sp>
        <p:nvSpPr>
          <p:cNvPr id="7" name="文本框 9"/>
          <p:cNvSpPr txBox="1">
            <a:spLocks noChangeArrowheads="1"/>
          </p:cNvSpPr>
          <p:nvPr/>
        </p:nvSpPr>
        <p:spPr bwMode="auto">
          <a:xfrm>
            <a:off x="771525" y="4084638"/>
            <a:ext cx="6032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【解析】A.蓝—篮；B.戴—带；D.兰—蓝。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795963" y="485775"/>
            <a:ext cx="3905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>
                <a:solidFill>
                  <a:srgbClr val="FF0000"/>
                </a:solidFill>
                <a:latin typeface="+mn-lt"/>
                <a:ea typeface="仿宋_GB2312"/>
                <a:cs typeface="仿宋_GB2312"/>
              </a:rPr>
              <a:t>C</a:t>
            </a:r>
            <a:endParaRPr lang="zh-CN" altLang="en-US" sz="2400">
              <a:solidFill>
                <a:srgbClr val="000000"/>
              </a:solidFill>
              <a:latin typeface="+mn-lt"/>
              <a:ea typeface="楷体" pitchFamily="49" charset="-122"/>
            </a:endParaRPr>
          </a:p>
        </p:txBody>
      </p:sp>
      <p:sp>
        <p:nvSpPr>
          <p:cNvPr id="55302" name="矩形 1"/>
          <p:cNvSpPr>
            <a:spLocks noChangeArrowheads="1"/>
          </p:cNvSpPr>
          <p:nvPr/>
        </p:nvSpPr>
        <p:spPr bwMode="auto">
          <a:xfrm>
            <a:off x="285750" y="571500"/>
            <a:ext cx="73104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．下列句子中，没有错别字的一项是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(     )</a:t>
            </a:r>
            <a:endParaRPr lang="zh-CN" altLang="en-US" sz="2400" b="1">
              <a:solidFill>
                <a:srgbClr val="00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632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56323" name="TextBox 5"/>
          <p:cNvSpPr txBox="1">
            <a:spLocks noChangeArrowheads="1"/>
          </p:cNvSpPr>
          <p:nvPr/>
        </p:nvSpPr>
        <p:spPr bwMode="auto">
          <a:xfrm>
            <a:off x="460375" y="1203325"/>
            <a:ext cx="8143875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这一圈小山在冬天特别可爱</a:t>
            </a: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好像是把济南放在一个小摇篮里。</a:t>
            </a: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那点儿薄雪好像忽然害了羞</a:t>
            </a: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微微露出点儿粉色。</a:t>
            </a: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就凭这些绿的精神</a:t>
            </a: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水也不忍得冻上。</a:t>
            </a: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看吧</a:t>
            </a:r>
            <a:r>
              <a:rPr lang="en-US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由澄清的河水慢慢往上看吧。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610350" y="627063"/>
            <a:ext cx="4079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latin typeface="+mn-lt"/>
                <a:ea typeface="楷体" pitchFamily="49" charset="-122"/>
              </a:rPr>
              <a:t>D</a:t>
            </a:r>
            <a:endParaRPr lang="zh-CN" altLang="en-US">
              <a:solidFill>
                <a:srgbClr val="FF0000"/>
              </a:solidFill>
              <a:latin typeface="+mn-lt"/>
              <a:ea typeface="楷体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23850" y="3508375"/>
            <a:ext cx="8143875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【解析】</a:t>
            </a:r>
            <a:r>
              <a:rPr lang="en-US" altLang="zh-CN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zh-CN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项运用了比喻的修辞手法</a:t>
            </a:r>
            <a:r>
              <a:rPr lang="en-US" altLang="zh-CN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,B</a:t>
            </a:r>
            <a:r>
              <a:rPr lang="zh-CN" altLang="zh-CN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zh-CN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两项运用了拟人的修辞手法。</a:t>
            </a:r>
          </a:p>
        </p:txBody>
      </p:sp>
      <p:sp>
        <p:nvSpPr>
          <p:cNvPr id="56326" name="矩形 1"/>
          <p:cNvSpPr>
            <a:spLocks noChangeArrowheads="1"/>
          </p:cNvSpPr>
          <p:nvPr/>
        </p:nvSpPr>
        <p:spPr bwMode="auto">
          <a:xfrm>
            <a:off x="455613" y="627063"/>
            <a:ext cx="7500937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3.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</a:rPr>
              <a:t>下列句子中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</a:rPr>
              <a:t>没有使用修辞手法的一项是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(   )</a:t>
            </a:r>
            <a:endParaRPr lang="zh-CN" altLang="zh-CN" sz="2400" b="1">
              <a:solidFill>
                <a:srgbClr val="00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6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735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57347" name="TextBox 5"/>
          <p:cNvSpPr txBox="1">
            <a:spLocks noChangeArrowheads="1"/>
          </p:cNvSpPr>
          <p:nvPr/>
        </p:nvSpPr>
        <p:spPr bwMode="auto">
          <a:xfrm>
            <a:off x="250825" y="1136650"/>
            <a:ext cx="8215313" cy="136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看吧</a:t>
            </a:r>
            <a:r>
              <a:rPr lang="en-US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山上的矮松越发的青黑</a:t>
            </a:r>
            <a:r>
              <a:rPr lang="en-US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树尖儿上顶着一髻儿白花</a:t>
            </a:r>
            <a:r>
              <a:rPr lang="en-US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好像日本看护妇。</a:t>
            </a: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你看</a:t>
            </a:r>
            <a:r>
              <a:rPr lang="en-US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山上的矮松变得青黑</a:t>
            </a:r>
            <a:r>
              <a:rPr lang="en-US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树</a:t>
            </a:r>
            <a:r>
              <a:rPr lang="zh-CN" altLang="zh-CN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尖</a:t>
            </a:r>
            <a:r>
              <a:rPr lang="zh-CN" altLang="en-US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儿</a:t>
            </a:r>
            <a:r>
              <a:rPr lang="zh-CN" altLang="zh-CN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上</a:t>
            </a:r>
            <a:r>
              <a:rPr lang="zh-CN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覆盖着一些雪。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23850" y="2578100"/>
            <a:ext cx="8143875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zh-CN" altLang="en-US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句好。</a:t>
            </a:r>
            <a:r>
              <a:rPr lang="zh-CN" altLang="zh-CN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zh-CN" altLang="en-US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句运用比喻的修辞手法</a:t>
            </a:r>
            <a:r>
              <a:rPr lang="en-US" altLang="zh-CN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山上的矮松</a:t>
            </a:r>
            <a:r>
              <a:rPr lang="en-US" altLang="zh-CN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比作</a:t>
            </a:r>
            <a:r>
              <a:rPr lang="en-US" altLang="zh-CN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日本看护妇</a:t>
            </a:r>
            <a:r>
              <a:rPr lang="en-US" altLang="zh-CN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”,</a:t>
            </a:r>
            <a:r>
              <a:rPr lang="zh-CN" altLang="zh-CN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形象地写出了雪松妖娆的特点。第</a:t>
            </a:r>
            <a:r>
              <a:rPr lang="zh-CN" altLang="en-US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句只是客观地描写雪后的山景</a:t>
            </a:r>
            <a:r>
              <a:rPr lang="en-US" altLang="zh-CN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语言缺乏生动性。</a:t>
            </a:r>
          </a:p>
        </p:txBody>
      </p:sp>
      <p:sp>
        <p:nvSpPr>
          <p:cNvPr id="57349" name="矩形 1"/>
          <p:cNvSpPr>
            <a:spLocks noChangeArrowheads="1"/>
          </p:cNvSpPr>
          <p:nvPr/>
        </p:nvSpPr>
        <p:spPr bwMode="auto">
          <a:xfrm>
            <a:off x="250825" y="582613"/>
            <a:ext cx="864235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4.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</a:rPr>
              <a:t>朗读并比较下面两个句子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</a:rPr>
              <a:t>说说哪一句好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,</a:t>
            </a:r>
            <a:r>
              <a:rPr lang="zh-CN" altLang="en-US" sz="2400" b="1">
                <a:latin typeface="宋体" pitchFamily="2" charset="-122"/>
              </a:rPr>
              <a:t>并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</a:rPr>
              <a:t>谈谈你的理解。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0463" y="671513"/>
            <a:ext cx="1743075" cy="566737"/>
            <a:chOff x="3348038" y="671513"/>
            <a:chExt cx="1743075" cy="566737"/>
          </a:xfrm>
        </p:grpSpPr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16450" y="788988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圆角矩形 18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11638" y="7953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92538" y="795338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82963" y="803275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374" name="矩形 1"/>
            <p:cNvSpPr>
              <a:spLocks noChangeArrowheads="1"/>
            </p:cNvSpPr>
            <p:nvPr/>
          </p:nvSpPr>
          <p:spPr bwMode="auto">
            <a:xfrm>
              <a:off x="3348038" y="671513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rgbClr val="FFFFFF"/>
                  </a:solidFill>
                  <a:latin typeface="楷体" pitchFamily="49" charset="-122"/>
                  <a:ea typeface="楷体" pitchFamily="49" charset="-122"/>
                </a:rPr>
                <a:t>老舍逸事</a:t>
              </a:r>
            </a:p>
          </p:txBody>
        </p:sp>
      </p:grpSp>
      <p:grpSp>
        <p:nvGrpSpPr>
          <p:cNvPr id="58375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837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8376" name="TextBox 10"/>
          <p:cNvSpPr txBox="1">
            <a:spLocks noChangeArrowheads="1"/>
          </p:cNvSpPr>
          <p:nvPr/>
        </p:nvSpPr>
        <p:spPr bwMode="auto">
          <a:xfrm>
            <a:off x="358775" y="1285875"/>
            <a:ext cx="8389938" cy="326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抗战期间，北新书局出版的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青年界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曾向作家老舍催过稿。老舍在寄稿的同时，幽默地寄去了一封带戏曲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意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味的答催稿信：</a:t>
            </a:r>
            <a:endParaRPr lang="en-US" altLang="zh-CN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元帅发来紧急令：内无粮草外无兵！小将提枪上了马，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青年界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上走一程。呔！马来！参见元帅。带来多少人马？两千来个字！还都是老弱残兵！后帐休息！得令！正是：旌旗明明，杀气满山头！”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矩形 5"/>
          <p:cNvSpPr>
            <a:spLocks noChangeAspect="1" noChangeArrowheads="1"/>
          </p:cNvSpPr>
          <p:nvPr/>
        </p:nvSpPr>
        <p:spPr bwMode="auto">
          <a:xfrm>
            <a:off x="179388" y="484188"/>
            <a:ext cx="8929687" cy="423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zh-CN" sz="2200" dirty="0">
                <a:solidFill>
                  <a:srgbClr val="000000"/>
                </a:solidFill>
                <a:ea typeface="黑体" pitchFamily="49" charset="-122"/>
              </a:rPr>
              <a:t>济南的秋天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algn="ctr"/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</a:rPr>
              <a:t>老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itchFamily="49" charset="-122"/>
              </a:rPr>
              <a:t>舍</a:t>
            </a:r>
            <a:endParaRPr lang="en-US" altLang="zh-CN" sz="2200" dirty="0">
              <a:solidFill>
                <a:srgbClr val="000000"/>
              </a:solidFill>
              <a:latin typeface="NEU-BZ-S92"/>
              <a:ea typeface="仿宋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sz="2000" b="1" u="sng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zh-CN" altLang="en-US" sz="20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设若你的幻想中有个中古的老城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有睡着了的大城楼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有狭窄的古石路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有宽厚的石城墙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环城流着一道清溪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倒映着山影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岸上蹲着红袍绿裤的小妞儿。你的幻想中要是这么个境界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那便是个济南。设若你幻想不出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许多人是不会幻想的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请到济南来看看吧。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</a:t>
            </a:r>
          </a:p>
          <a:p>
            <a:pPr>
              <a:lnSpc>
                <a:spcPct val="125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②请你在秋天来。那城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那河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那古路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那山影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是终年给你预备着的。可是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加上济南的秋色</a:t>
            </a:r>
            <a:r>
              <a: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济南便由古朴的画境转入静美的诗境中了。这个诗意秋光秋色是济南独有的。</a:t>
            </a:r>
            <a:r>
              <a:rPr lang="zh-CN" altLang="zh-CN" sz="20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上帝把夏天的艺术赐给瑞士</a:t>
            </a:r>
            <a:r>
              <a:rPr lang="en-US" altLang="zh-CN" sz="20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把春天的赐给西湖</a:t>
            </a:r>
            <a:r>
              <a:rPr lang="en-US" altLang="zh-CN" sz="20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秋和冬的全赐给了济南。秋和冬是不好分开的</a:t>
            </a:r>
            <a:r>
              <a:rPr lang="en-US" altLang="zh-CN" sz="20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秋睡熟了一点便是冬</a:t>
            </a:r>
            <a:r>
              <a:rPr lang="en-US" altLang="zh-CN" sz="20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上帝不愿意把它忽然唤醒</a:t>
            </a:r>
            <a:r>
              <a:rPr lang="en-US" altLang="zh-CN" sz="20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所以</a:t>
            </a:r>
            <a:r>
              <a:rPr lang="zh-CN" altLang="en-US" sz="20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</a:t>
            </a:r>
            <a:r>
              <a:rPr lang="zh-CN" altLang="zh-CN" sz="20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个整人情</a:t>
            </a:r>
            <a:r>
              <a:rPr lang="en-US" altLang="zh-CN" sz="20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0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连秋带冬全给了济南。</a:t>
            </a:r>
            <a:endParaRPr lang="zh-CN" altLang="zh-CN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9395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939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矩形 1"/>
          <p:cNvSpPr>
            <a:spLocks noChangeAspect="1"/>
          </p:cNvSpPr>
          <p:nvPr/>
        </p:nvSpPr>
        <p:spPr bwMode="auto">
          <a:xfrm>
            <a:off x="193675" y="485775"/>
            <a:ext cx="8894763" cy="4287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③诗的境界中必须有山有水。那么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请看济南吧。那颜色不同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方向不同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高矮不同的山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在秋色中便越发的不同了。以颜色说吧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山腰中的松树是青黑的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加上秋阳的斜射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那片青黑便多出些比灰色深、比黑色浅的颜色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把旁边的黄草盖成一层灰中透黄的阴影。山脚是镶着各色绦子的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一层层的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有的黄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有的灰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有的绿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有的似乎是藕荷色儿。山顶上的色儿也随着太阳的转移而不同。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山顶的颜色不同还不重要，山腰中的颜色不同才真叫人想作几句诗。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山腰中的颜色是永远在那儿变动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特别是在秋天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那阳光能够忽然清凉一会儿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忽然又温暖一会儿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这个变化并不激烈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可是山上的颜色觉得出这个变化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而立刻随着变换。</a:t>
            </a:r>
          </a:p>
        </p:txBody>
      </p:sp>
      <p:grpSp>
        <p:nvGrpSpPr>
          <p:cNvPr id="60419" name="组合 12"/>
          <p:cNvGrpSpPr>
            <a:grpSpLocks/>
          </p:cNvGrpSpPr>
          <p:nvPr/>
        </p:nvGrpSpPr>
        <p:grpSpPr bwMode="auto">
          <a:xfrm>
            <a:off x="0" y="0"/>
            <a:ext cx="2008188" cy="523875"/>
            <a:chOff x="70" y="-63"/>
            <a:chExt cx="3161" cy="824"/>
          </a:xfrm>
        </p:grpSpPr>
        <p:sp>
          <p:nvSpPr>
            <p:cNvPr id="604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矩形 1"/>
          <p:cNvSpPr>
            <a:spLocks noChangeArrowheads="1"/>
          </p:cNvSpPr>
          <p:nvPr/>
        </p:nvSpPr>
        <p:spPr bwMode="auto">
          <a:xfrm>
            <a:off x="395288" y="576263"/>
            <a:ext cx="8682037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忽然像有股细风替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自然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调和着彩色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轻轻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抹上层各色俱全而全是淡美的色道儿。有这样的山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再配上那蓝的天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晴暖的阳光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蓝得像要由蓝变绿了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可又没完全绿了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晴暖得要发燥了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可是有点凉风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正像诗一样的温柔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这便是济南的秋。况且因为颜色的不同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那山的高低也更显然了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。高的更高了些，低的更低了些，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山的棱角曲线在晴空中更真了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更分明了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更瘦硬了。看山顶上那个塔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!</a:t>
            </a:r>
          </a:p>
          <a:p>
            <a:pPr>
              <a:lnSpc>
                <a:spcPct val="12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④再看水。以量说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以质说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以形式说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哪儿的水能比济南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有泉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到处是泉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有河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有湖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这是由形式上分。不管是泉是河是湖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全是那么清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全是那么甜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哎呀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济南是“自然”的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情人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吧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大明湖夏日的莲花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城河的绿柳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自然是美好的了。</a:t>
            </a:r>
            <a:endParaRPr lang="zh-CN" altLang="zh-CN" sz="22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1443" name="组合 12"/>
          <p:cNvGrpSpPr>
            <a:grpSpLocks/>
          </p:cNvGrpSpPr>
          <p:nvPr/>
        </p:nvGrpSpPr>
        <p:grpSpPr bwMode="auto">
          <a:xfrm>
            <a:off x="0" y="0"/>
            <a:ext cx="2008188" cy="523875"/>
            <a:chOff x="70" y="-63"/>
            <a:chExt cx="3161" cy="824"/>
          </a:xfrm>
        </p:grpSpPr>
        <p:sp>
          <p:nvSpPr>
            <p:cNvPr id="614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矩形 2"/>
          <p:cNvSpPr>
            <a:spLocks noChangeAspect="1"/>
          </p:cNvSpPr>
          <p:nvPr/>
        </p:nvSpPr>
        <p:spPr bwMode="auto">
          <a:xfrm>
            <a:off x="395288" y="842963"/>
            <a:ext cx="8353425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可是看水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是要看秋水的。济南有秋山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又有秋水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这个秋才算个秋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因为秋神是在济南住家的。先不说别的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只说水中的绿藻吧。那份儿绿色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除了上帝心中的绿色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恐怕没有别的东西能比拟的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这种鲜绿全借着水的清澄显露出来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好像美人借着镜子鉴赏自己的美。是的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这些绿藻是自己享受那水的甜美呢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不是为谁看的。它们知道它们那点绿的心事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它们终年在那儿吻着水波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做着绿色的香梦。淘气的鸭子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用黄金的脚掌碰它们一两下。浣女的影儿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吻它们的绿叶一两下。只有这个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是它们香甜的烦恼。羡慕死诗人呀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!</a:t>
            </a:r>
          </a:p>
        </p:txBody>
      </p:sp>
      <p:grpSp>
        <p:nvGrpSpPr>
          <p:cNvPr id="62467" name="组合 12"/>
          <p:cNvGrpSpPr>
            <a:grpSpLocks/>
          </p:cNvGrpSpPr>
          <p:nvPr/>
        </p:nvGrpSpPr>
        <p:grpSpPr bwMode="auto">
          <a:xfrm>
            <a:off x="0" y="0"/>
            <a:ext cx="2008188" cy="523875"/>
            <a:chOff x="70" y="-63"/>
            <a:chExt cx="3161" cy="824"/>
          </a:xfrm>
        </p:grpSpPr>
        <p:sp>
          <p:nvSpPr>
            <p:cNvPr id="6246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4"/>
          </a:xfrm>
        </p:grpSpPr>
        <p:sp>
          <p:nvSpPr>
            <p:cNvPr id="819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4" name="Rectangle 2" descr="Large confetti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>
          <a:xfrm>
            <a:off x="2124075" y="509588"/>
            <a:ext cx="3892550" cy="549275"/>
          </a:xfrm>
          <a:prstGeom prst="rect">
            <a:avLst/>
          </a:prstGeom>
        </p:spPr>
        <p:txBody>
          <a:bodyPr/>
          <a:lstStyle/>
          <a:p>
            <a:pPr algn="ctr" defTabSz="685800">
              <a:defRPr/>
            </a:pPr>
            <a:r>
              <a: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文人雅士诵济南    </a:t>
            </a:r>
            <a:br>
              <a: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</a:t>
            </a:r>
          </a:p>
        </p:txBody>
      </p:sp>
      <p:sp>
        <p:nvSpPr>
          <p:cNvPr id="8196" name="Rectangle 3"/>
          <p:cNvSpPr txBox="1">
            <a:spLocks noChangeArrowheads="1"/>
          </p:cNvSpPr>
          <p:nvPr/>
        </p:nvSpPr>
        <p:spPr bwMode="auto">
          <a:xfrm>
            <a:off x="250825" y="1203325"/>
            <a:ext cx="3929063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57175" indent="-257175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海右此亭古，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济南名士多。</a:t>
            </a:r>
          </a:p>
          <a:p>
            <a:pPr algn="r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唐</a:t>
            </a: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杜甫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 "/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济南潇洒似江南。</a:t>
            </a:r>
          </a:p>
          <a:p>
            <a:pPr algn="r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宋</a:t>
            </a: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黄庭坚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 "/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羡煞济南山水好，</a:t>
            </a:r>
            <a:endParaRPr lang="en-US" altLang="zh-CN" sz="24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 "/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有心长做济南人。</a:t>
            </a:r>
          </a:p>
          <a:p>
            <a:pPr algn="r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金</a:t>
            </a: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元好问</a:t>
            </a:r>
          </a:p>
        </p:txBody>
      </p:sp>
      <p:pic>
        <p:nvPicPr>
          <p:cNvPr id="8197" name="Picture 4" descr="btq05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0"/>
          <a:stretch>
            <a:fillRect/>
          </a:stretch>
        </p:blipFill>
        <p:spPr bwMode="auto">
          <a:xfrm>
            <a:off x="4932040" y="1419622"/>
            <a:ext cx="2880320" cy="2936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90" name="组合 12"/>
          <p:cNvGrpSpPr>
            <a:grpSpLocks/>
          </p:cNvGrpSpPr>
          <p:nvPr/>
        </p:nvGrpSpPr>
        <p:grpSpPr bwMode="auto">
          <a:xfrm>
            <a:off x="0" y="0"/>
            <a:ext cx="2008188" cy="523875"/>
            <a:chOff x="70" y="-63"/>
            <a:chExt cx="3161" cy="824"/>
          </a:xfrm>
        </p:grpSpPr>
        <p:sp>
          <p:nvSpPr>
            <p:cNvPr id="6349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3491" name="矩形 1"/>
          <p:cNvSpPr>
            <a:spLocks noChangeArrowheads="1"/>
          </p:cNvSpPr>
          <p:nvPr/>
        </p:nvSpPr>
        <p:spPr bwMode="auto">
          <a:xfrm>
            <a:off x="179388" y="627063"/>
            <a:ext cx="8640762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⑤在秋天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水和蓝天一样的清凉。天上微微有些白云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水上微微有些波皱。天水之间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全是清明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温暖的空气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带着一点桂花的香味。山影儿也更真了。秋山秋水虚幻地吻着。山儿不动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水儿微响。那中古的老城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带着这片秋色秋声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是济南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是诗。               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有删改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 </a:t>
            </a:r>
          </a:p>
        </p:txBody>
      </p:sp>
      <p:sp>
        <p:nvSpPr>
          <p:cNvPr id="63492" name="矩形 5"/>
          <p:cNvSpPr>
            <a:spLocks noChangeAspect="1"/>
          </p:cNvSpPr>
          <p:nvPr/>
        </p:nvSpPr>
        <p:spPr bwMode="auto">
          <a:xfrm>
            <a:off x="179388" y="2427288"/>
            <a:ext cx="812800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1.</a:t>
            </a:r>
            <a:r>
              <a:rPr lang="zh-CN" altLang="zh-CN" sz="2400" b="1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第</a:t>
            </a:r>
            <a:r>
              <a:rPr lang="zh-CN" altLang="zh-CN" sz="2400" b="1" dirty="0">
                <a:solidFill>
                  <a:srgbClr val="000000"/>
                </a:solidFill>
                <a:latin typeface="宋体" pitchFamily="2" charset="-122"/>
              </a:rPr>
              <a:t>①</a:t>
            </a:r>
            <a:r>
              <a:rPr lang="zh-CN" altLang="zh-CN" sz="2400" b="1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段横线处应填入的句子是</a:t>
            </a:r>
            <a:r>
              <a:rPr lang="en-US" altLang="zh-CN" sz="2400" b="1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 (    )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济南的秋天是静谧的</a:t>
            </a:r>
            <a:r>
              <a:rPr lang="en-US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 B.</a:t>
            </a:r>
            <a:r>
              <a:rPr lang="zh-CN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济南的秋天是温和的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济南的秋天是诗境的</a:t>
            </a:r>
            <a:r>
              <a:rPr lang="en-US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 D.</a:t>
            </a:r>
            <a:r>
              <a:rPr lang="zh-CN" altLang="zh-CN" sz="2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济南的秋天是虚幻的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03800" y="2427288"/>
            <a:ext cx="390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C</a:t>
            </a:r>
            <a:endParaRPr lang="zh-CN" altLang="en-US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4518" name="矩形 2"/>
          <p:cNvSpPr>
            <a:spLocks noChangeArrowheads="1"/>
          </p:cNvSpPr>
          <p:nvPr/>
        </p:nvSpPr>
        <p:spPr bwMode="auto">
          <a:xfrm>
            <a:off x="323850" y="3795713"/>
            <a:ext cx="84963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0000FF"/>
                </a:solidFill>
                <a:latin typeface="宋体" pitchFamily="2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宋体" pitchFamily="2" charset="-122"/>
              </a:rPr>
              <a:t>解析</a:t>
            </a:r>
            <a:r>
              <a:rPr lang="en-US" altLang="zh-CN" sz="2000" b="1" dirty="0">
                <a:solidFill>
                  <a:srgbClr val="0000FF"/>
                </a:solidFill>
                <a:latin typeface="宋体" pitchFamily="2" charset="-122"/>
              </a:rPr>
              <a:t>】</a:t>
            </a:r>
            <a:r>
              <a:rPr lang="zh-CN" altLang="en-US" sz="2000" dirty="0">
                <a:solidFill>
                  <a:srgbClr val="0000FF"/>
                </a:solidFill>
                <a:latin typeface="宋体" pitchFamily="2" charset="-122"/>
              </a:rPr>
              <a:t>这句话在文中起着总领全文的作用</a:t>
            </a:r>
            <a:r>
              <a:rPr lang="en-US" altLang="zh-CN" sz="2000" dirty="0">
                <a:solidFill>
                  <a:srgbClr val="0000FF"/>
                </a:solidFill>
                <a:latin typeface="宋体" pitchFamily="2" charset="-122"/>
              </a:rPr>
              <a:t>,</a:t>
            </a:r>
            <a:r>
              <a:rPr lang="zh-CN" altLang="en-US" sz="2000" dirty="0">
                <a:solidFill>
                  <a:srgbClr val="0000FF"/>
                </a:solidFill>
                <a:latin typeface="宋体" pitchFamily="2" charset="-122"/>
              </a:rPr>
              <a:t>文章侧重</a:t>
            </a:r>
            <a:r>
              <a:rPr lang="zh-CN" altLang="en-US" sz="2000" dirty="0" smtClean="0">
                <a:solidFill>
                  <a:srgbClr val="0000FF"/>
                </a:solidFill>
                <a:latin typeface="宋体" pitchFamily="2" charset="-122"/>
              </a:rPr>
              <a:t>写济南的</a:t>
            </a:r>
            <a:r>
              <a:rPr lang="zh-CN" altLang="en-US" sz="2000" dirty="0">
                <a:solidFill>
                  <a:srgbClr val="0000FF"/>
                </a:solidFill>
                <a:latin typeface="宋体" pitchFamily="2" charset="-122"/>
              </a:rPr>
              <a:t>秋天富有诗意</a:t>
            </a:r>
            <a:r>
              <a:rPr lang="en-US" altLang="zh-CN" sz="2000" dirty="0">
                <a:solidFill>
                  <a:srgbClr val="0000FF"/>
                </a:solidFill>
                <a:latin typeface="宋体" pitchFamily="2" charset="-122"/>
              </a:rPr>
              <a:t>,</a:t>
            </a:r>
            <a:r>
              <a:rPr lang="zh-CN" altLang="en-US" sz="2000" dirty="0">
                <a:solidFill>
                  <a:srgbClr val="0000FF"/>
                </a:solidFill>
                <a:latin typeface="宋体" pitchFamily="2" charset="-122"/>
              </a:rPr>
              <a:t>因此应填</a:t>
            </a:r>
            <a:r>
              <a:rPr lang="en-US" altLang="zh-CN" sz="2000" dirty="0">
                <a:solidFill>
                  <a:srgbClr val="0000FF"/>
                </a:solidFill>
                <a:latin typeface="宋体" pitchFamily="2" charset="-122"/>
              </a:rPr>
              <a:t>C</a:t>
            </a:r>
            <a:r>
              <a:rPr lang="zh-CN" altLang="en-US" sz="2000" dirty="0">
                <a:solidFill>
                  <a:srgbClr val="0000FF"/>
                </a:solidFill>
                <a:latin typeface="宋体" pitchFamily="2" charset="-122"/>
              </a:rPr>
              <a:t>项。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4518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45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4515" name="矩形 5"/>
          <p:cNvSpPr>
            <a:spLocks noChangeArrowheads="1"/>
          </p:cNvSpPr>
          <p:nvPr/>
        </p:nvSpPr>
        <p:spPr bwMode="auto">
          <a:xfrm>
            <a:off x="461963" y="871538"/>
            <a:ext cx="69183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2.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如何理解第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</a:rPr>
              <a:t>②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段中画线句子的含意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?</a:t>
            </a:r>
            <a:r>
              <a:rPr lang="en-US" altLang="zh-CN" sz="2400" b="1">
                <a:solidFill>
                  <a:srgbClr val="FF00FF"/>
                </a:solidFill>
                <a:latin typeface="宋体" pitchFamily="2" charset="-122"/>
                <a:cs typeface="Times New Roman" pitchFamily="18" charset="0"/>
              </a:rPr>
              <a:t> </a:t>
            </a:r>
            <a:endParaRPr lang="en-US" altLang="zh-CN" sz="2400" b="1">
              <a:solidFill>
                <a:srgbClr val="00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60375" y="1538288"/>
            <a:ext cx="7999413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作者将春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西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湖和夏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瑞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士的风光与济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秋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天的景色相提并论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突出济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秋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天之美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写上帝馈赠秋冬两季给济南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表现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出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济南的美好以及作者对济南的喜爱。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矩形 6"/>
          <p:cNvSpPr>
            <a:spLocks noChangeAspect="1"/>
          </p:cNvSpPr>
          <p:nvPr/>
        </p:nvSpPr>
        <p:spPr bwMode="auto">
          <a:xfrm>
            <a:off x="179388" y="657225"/>
            <a:ext cx="8929687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3.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文章第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</a:rPr>
              <a:t>③④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两段中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作者从不同的角度展开了对济南秋山、秋水具体景象的描摹。山有哪些方面</a:t>
            </a:r>
            <a:r>
              <a:rPr lang="zh-CN" altLang="en-US" sz="2400" b="1">
                <a:latin typeface="宋体" pitchFamily="2" charset="-122"/>
                <a:cs typeface="Times New Roman" pitchFamily="18" charset="0"/>
              </a:rPr>
              <a:t>的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不同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?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水有什么特点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?</a:t>
            </a:r>
          </a:p>
        </p:txBody>
      </p:sp>
      <p:grpSp>
        <p:nvGrpSpPr>
          <p:cNvPr id="65539" name="组合 12"/>
          <p:cNvGrpSpPr>
            <a:grpSpLocks/>
          </p:cNvGrpSpPr>
          <p:nvPr/>
        </p:nvGrpSpPr>
        <p:grpSpPr bwMode="auto">
          <a:xfrm>
            <a:off x="0" y="0"/>
            <a:ext cx="2008188" cy="523875"/>
            <a:chOff x="70" y="-63"/>
            <a:chExt cx="3161" cy="824"/>
          </a:xfrm>
        </p:grpSpPr>
        <p:sp>
          <p:nvSpPr>
            <p:cNvPr id="6554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143000" y="1635125"/>
            <a:ext cx="642937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山的颜色、方向、高矮不同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水清澄、甜美。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84213" y="3392488"/>
            <a:ext cx="750093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既符合人们日常的观察习惯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又为下文重点写山腰做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了</a:t>
            </a: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铺垫。突出山腰颜色变化莫测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给人以动感。</a:t>
            </a:r>
          </a:p>
        </p:txBody>
      </p:sp>
      <p:sp>
        <p:nvSpPr>
          <p:cNvPr id="65542" name="矩形 1"/>
          <p:cNvSpPr>
            <a:spLocks noChangeArrowheads="1"/>
          </p:cNvSpPr>
          <p:nvPr/>
        </p:nvSpPr>
        <p:spPr bwMode="auto">
          <a:xfrm>
            <a:off x="250825" y="2532063"/>
            <a:ext cx="83534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4.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第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</a:rPr>
              <a:t>③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段写秋山的颜色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没有按由低到高或由高到低的顺序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而是先写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“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山腰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”,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再写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“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山脚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”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和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“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山顶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”,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其原因是什么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?</a:t>
            </a:r>
            <a:endParaRPr lang="zh-CN" altLang="en-US" b="1">
              <a:latin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2" name="组合 12"/>
          <p:cNvGrpSpPr>
            <a:grpSpLocks/>
          </p:cNvGrpSpPr>
          <p:nvPr/>
        </p:nvGrpSpPr>
        <p:grpSpPr bwMode="auto">
          <a:xfrm>
            <a:off x="0" y="0"/>
            <a:ext cx="2008188" cy="523875"/>
            <a:chOff x="70" y="-63"/>
            <a:chExt cx="3161" cy="824"/>
          </a:xfrm>
        </p:grpSpPr>
        <p:sp>
          <p:nvSpPr>
            <p:cNvPr id="6656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6563" name="矩形 7"/>
          <p:cNvSpPr>
            <a:spLocks noChangeArrowheads="1"/>
          </p:cNvSpPr>
          <p:nvPr/>
        </p:nvSpPr>
        <p:spPr bwMode="auto">
          <a:xfrm>
            <a:off x="250825" y="668338"/>
            <a:ext cx="885825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5.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本文与《济南的冬天》相比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在内容上有哪些相同点和不同点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?</a:t>
            </a:r>
            <a:endParaRPr lang="zh-CN" altLang="zh-CN" sz="2400" b="1">
              <a:solidFill>
                <a:srgbClr val="000000"/>
              </a:solidFill>
              <a:latin typeface="宋体" pitchFamily="2" charset="-122"/>
              <a:ea typeface="方正书宋_GBK"/>
              <a:cs typeface="方正书宋_GBK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11188" y="1276350"/>
            <a:ext cx="7993062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49438" algn="l"/>
                <a:tab pos="2536825" algn="l"/>
                <a:tab pos="3221038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相同点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都描写了济南的山和水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都表达了作者对济南的热爱与赞美之情。</a:t>
            </a:r>
          </a:p>
          <a:p>
            <a:pPr>
              <a:lnSpc>
                <a:spcPct val="12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不同点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一个描写的是济南的冬季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表现济南温暖的特点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一个描写的是济南的秋季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突出山水的色彩变化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赞美济南的诗情画意。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6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758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7587" name="TextBox 6"/>
          <p:cNvSpPr txBox="1">
            <a:spLocks noChangeArrowheads="1"/>
          </p:cNvSpPr>
          <p:nvPr/>
        </p:nvSpPr>
        <p:spPr bwMode="auto">
          <a:xfrm>
            <a:off x="468313" y="915988"/>
            <a:ext cx="8358187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宋体" pitchFamily="2" charset="-122"/>
              </a:rPr>
              <a:t>    春天的生机与稚嫩，夏天的茁壮与炎热，秋天的丰硕与肃杀，冬天的蕴藉与冷酷，它们以不同的姿态和特性展示于人们面前，引发人们无限的联想和感慨。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济南的冬天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自主学习结束后，老师请你上讲台组织大家交流学习体会，请你拟一段富有诗意的开场白。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23528" y="627063"/>
            <a:ext cx="8497639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示例：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济南是一座美丽的城市。冬天中国的北方多是狂风怒号、冰封雪飘、天寒地冻的萧条画面，但老舍先生在济南齐鲁大学任教时记下的济南冬天的景色，却使人感到暖暖的春意。就让我们在老舍先生的引领下，一起去欣赏水墨画般的济南的冬天，去体会浸滋其间的浓郁情致。</a:t>
            </a:r>
          </a:p>
        </p:txBody>
      </p:sp>
      <p:grpSp>
        <p:nvGrpSpPr>
          <p:cNvPr id="68611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86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kumimoji="1"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4"/>
          </a:xfrm>
        </p:grpSpPr>
        <p:sp>
          <p:nvSpPr>
            <p:cNvPr id="92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249238" y="1017588"/>
            <a:ext cx="8786812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1930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年春，老舍先生结束了客居异国的漂泊生活，自新加坡经上海回到北平。但他只在北平停留了一个短暂的时日，便于当年夏季应私立齐鲁大学的聘请，来到济南，赴该校文学院任教。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从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1930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月到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1934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年初秋，老舍在济南度过了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年的岁月，济南就成了他的第二故乡。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1934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月老舍应聘到青岛国立山东大学，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年后他再次回到济南安家。可仅仅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个月之后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日本侵略者兵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临济南城下，为了抗战，老舍被迫离开济南，当时他曾暗下决心，“我必须回济南，必能回济南，济南将比我所认识的更美丽更尊严。”后来由于种种原因老舍最终没能实现这个愿望。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2124075" y="555625"/>
            <a:ext cx="43926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老舍与济南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4"/>
          </a:xfrm>
        </p:grpSpPr>
        <p:sp>
          <p:nvSpPr>
            <p:cNvPr id="1024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pic>
        <p:nvPicPr>
          <p:cNvPr id="10243" name="Picture 2" descr="15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5" t="4546" r="6155" b="6059"/>
          <a:stretch>
            <a:fillRect/>
          </a:stretch>
        </p:blipFill>
        <p:spPr bwMode="auto">
          <a:xfrm>
            <a:off x="610171" y="749268"/>
            <a:ext cx="3240360" cy="3766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6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161" y="2643758"/>
            <a:ext cx="4033837" cy="2014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3" descr="33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563" y="627534"/>
            <a:ext cx="4033837" cy="19256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"/>
          <p:cNvGrpSpPr>
            <a:grpSpLocks/>
          </p:cNvGrpSpPr>
          <p:nvPr/>
        </p:nvGrpSpPr>
        <p:grpSpPr bwMode="auto">
          <a:xfrm>
            <a:off x="3333750" y="492125"/>
            <a:ext cx="1743075" cy="566738"/>
            <a:chOff x="3333750" y="598488"/>
            <a:chExt cx="1743075" cy="566737"/>
          </a:xfrm>
        </p:grpSpPr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3" y="715963"/>
              <a:ext cx="442912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8" name="圆角矩形 17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1276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背景资料</a:t>
              </a:r>
            </a:p>
          </p:txBody>
        </p:sp>
      </p:grpSp>
      <p:grpSp>
        <p:nvGrpSpPr>
          <p:cNvPr id="11267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4"/>
          </a:xfrm>
        </p:grpSpPr>
        <p:sp>
          <p:nvSpPr>
            <p:cNvPr id="1126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268" name="Rectangle 2"/>
          <p:cNvSpPr txBox="1">
            <a:spLocks noChangeArrowheads="1"/>
          </p:cNvSpPr>
          <p:nvPr/>
        </p:nvSpPr>
        <p:spPr bwMode="auto">
          <a:xfrm>
            <a:off x="250825" y="1085850"/>
            <a:ext cx="8640763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4572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  <a:buFontTx/>
              <a:buChar char=" "/>
            </a:pP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济南的冬天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是老舍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1931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年春天在济南齐鲁大学任教时所写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的。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老舍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1924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年只身应聘去英国伦敦东方学院教中文。他身居异国，饱尝了寄人篱下的孤独之苦。他在另一篇文章中写过这样的话：“假使让我‘家住巴黎’，我一定会和没有家一样的感到寂苦。”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(《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想北平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》)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为了结束这“没有家”的寂苦生活，他终于在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1929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年夏动身回国，但因路费不足，又在新加坡留了半年，直到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1930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年春才回到上海，同年夏天应邀到山东济南齐鲁大学任文学院副教授，并编辑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齐鲁月刊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。由于这样的经历，老舍回到祖国，看到祖国的大好河山，便抑制不住强烈的爱国之情，写下了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济南的冬天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lnSpc>
                <a:spcPct val="125000"/>
              </a:lnSpc>
              <a:buFontTx/>
              <a:buChar char=" "/>
            </a:pPr>
            <a:endParaRPr lang="en-US" altLang="zh-CN" sz="1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  <p:tag name="KSO_WM_UNIT_TYPE" val="l_h_f"/>
  <p:tag name="KSO_WM_UNIT_INDEX" val="1_1_1"/>
  <p:tag name="KSO_WM_UNIT_LAYERLEVEL" val="1_1_1"/>
  <p:tag name="KSO_WM_UNIT_VALUE" val="69"/>
  <p:tag name="KSO_WM_UNIT_HIGHLIGHT" val="0"/>
  <p:tag name="KSO_WM_UNIT_COMPATIBLE" val="0"/>
  <p:tag name="KSO_WM_UNIT_CLEAR" val="0"/>
  <p:tag name="KSO_WM_UNIT_PRESET_TEXT_INDEX" val="2"/>
  <p:tag name="KSO_WM_UNIT_PRESET_TEXT_LEN" val="60"/>
  <p:tag name="KSO_WM_BEAUTIFY_FLAG" val="#wm#"/>
  <p:tag name="KSO_WM_TAG_VERSION" val="1.0"/>
  <p:tag name="KSO_WM_DIAGRAM_GROUP_CODE" val="l1-2"/>
  <p:tag name="KSO_WM_UNIT_ID" val="custom20189055_8*l_h_f*1_1_1"/>
  <p:tag name="KSO_WM_UNIT_TEXT_FILL_FORE_SCHEMECOLOR_INDEX" val="15"/>
  <p:tag name="KSO_WM_UNIT_TEXT_FILL_TYPE" val="1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  <p:tag name="KSO_WM_UNIT_TYPE" val="l_h_f"/>
  <p:tag name="KSO_WM_UNIT_INDEX" val="1_2_1"/>
  <p:tag name="KSO_WM_UNIT_LAYERLEVEL" val="1_1_1"/>
  <p:tag name="KSO_WM_UNIT_VALUE" val="69"/>
  <p:tag name="KSO_WM_UNIT_HIGHLIGHT" val="0"/>
  <p:tag name="KSO_WM_UNIT_COMPATIBLE" val="0"/>
  <p:tag name="KSO_WM_UNIT_CLEAR" val="0"/>
  <p:tag name="KSO_WM_UNIT_PRESET_TEXT_INDEX" val="2"/>
  <p:tag name="KSO_WM_UNIT_PRESET_TEXT_LEN" val="60"/>
  <p:tag name="KSO_WM_BEAUTIFY_FLAG" val="#wm#"/>
  <p:tag name="KSO_WM_TAG_VERSION" val="1.0"/>
  <p:tag name="KSO_WM_DIAGRAM_GROUP_CODE" val="l1-2"/>
  <p:tag name="KSO_WM_UNIT_ID" val="custom20189055_8*l_h_f*1_2_1"/>
  <p:tag name="KSO_WM_UNIT_TEXT_FILL_FORE_SCHEMECOLOR_INDEX" val="15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13580</TotalTime>
  <Words>7340</Words>
  <Application>Microsoft Office PowerPoint</Application>
  <PresentationFormat>全屏显示(16:9)</PresentationFormat>
  <Paragraphs>407</Paragraphs>
  <Slides>66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85" baseType="lpstr">
      <vt:lpstr>Arial</vt:lpstr>
      <vt:lpstr>宋体</vt:lpstr>
      <vt:lpstr>仿宋</vt:lpstr>
      <vt:lpstr>Xingkai SC</vt:lpstr>
      <vt:lpstr>Times New Roman</vt:lpstr>
      <vt:lpstr>NEU-BZ-S92</vt:lpstr>
      <vt:lpstr>黑体</vt:lpstr>
      <vt:lpstr>Wingdings</vt:lpstr>
      <vt:lpstr>方正书宋_GBK</vt:lpstr>
      <vt:lpstr>Calibri</vt:lpstr>
      <vt:lpstr>仿宋_GB2312</vt:lpstr>
      <vt:lpstr>Kaiti SC</vt:lpstr>
      <vt:lpstr>Impact</vt:lpstr>
      <vt:lpstr>Tahoma</vt:lpstr>
      <vt:lpstr>楷体_GB2312</vt:lpstr>
      <vt:lpstr>楷体</vt:lpstr>
      <vt:lpstr>微软雅黑</vt:lpstr>
      <vt:lpstr>汉语拼音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629</cp:revision>
  <dcterms:created xsi:type="dcterms:W3CDTF">2018-11-06T06:39:21Z</dcterms:created>
  <dcterms:modified xsi:type="dcterms:W3CDTF">2022-08-10T01:56:25Z</dcterms:modified>
</cp:coreProperties>
</file>